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264" r:id="rId2"/>
    <p:sldId id="257" r:id="rId3"/>
    <p:sldId id="307" r:id="rId4"/>
    <p:sldId id="260" r:id="rId5"/>
    <p:sldId id="268" r:id="rId6"/>
    <p:sldId id="269" r:id="rId7"/>
    <p:sldId id="270" r:id="rId8"/>
    <p:sldId id="271" r:id="rId9"/>
    <p:sldId id="287" r:id="rId10"/>
    <p:sldId id="262" r:id="rId11"/>
    <p:sldId id="263" r:id="rId12"/>
    <p:sldId id="265" r:id="rId13"/>
    <p:sldId id="266" r:id="rId14"/>
    <p:sldId id="267" r:id="rId15"/>
    <p:sldId id="289" r:id="rId16"/>
    <p:sldId id="278" r:id="rId17"/>
    <p:sldId id="291" r:id="rId18"/>
    <p:sldId id="301" r:id="rId19"/>
    <p:sldId id="300" r:id="rId20"/>
    <p:sldId id="303" r:id="rId21"/>
    <p:sldId id="299" r:id="rId22"/>
    <p:sldId id="302" r:id="rId23"/>
    <p:sldId id="304" r:id="rId24"/>
    <p:sldId id="305" r:id="rId25"/>
    <p:sldId id="277" r:id="rId26"/>
    <p:sldId id="292" r:id="rId27"/>
    <p:sldId id="293" r:id="rId28"/>
    <p:sldId id="294" r:id="rId29"/>
    <p:sldId id="295" r:id="rId30"/>
    <p:sldId id="296" r:id="rId31"/>
    <p:sldId id="297" r:id="rId32"/>
    <p:sldId id="298" r:id="rId33"/>
    <p:sldId id="279" r:id="rId34"/>
    <p:sldId id="308" r:id="rId35"/>
    <p:sldId id="282" r:id="rId36"/>
    <p:sldId id="283" r:id="rId37"/>
    <p:sldId id="258"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EAD378-4ADA-4664-896C-FA0B697BD18F}" v="93" dt="2024-10-22T14:21:21.953"/>
    <p1510:client id="{6272263E-9328-4724-929E-277283EA92F4}" v="394" dt="2024-10-22T16:51:55.187"/>
    <p1510:client id="{64406463-2986-4018-AF2F-4D6277D7ED51}" v="166" dt="2024-10-22T16:05:00.375"/>
    <p1510:client id="{E4C0EE4F-58FE-4F49-B81A-E99ECE1712C3}" v="7" dt="2024-10-22T16:04:57.9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994BFF-D803-40AD-B03C-29260F4BDADC}" type="doc">
      <dgm:prSet loTypeId="urn:microsoft.com/office/officeart/2008/layout/LinedList" loCatId="list" qsTypeId="urn:microsoft.com/office/officeart/2005/8/quickstyle/simple1" qsCatId="simple" csTypeId="urn:microsoft.com/office/officeart/2005/8/colors/accent5_2" csCatId="accent5"/>
      <dgm:spPr/>
      <dgm:t>
        <a:bodyPr/>
        <a:lstStyle/>
        <a:p>
          <a:endParaRPr lang="en-US"/>
        </a:p>
      </dgm:t>
    </dgm:pt>
    <dgm:pt modelId="{2184EC43-E188-470B-A33C-AD20D75FFC46}">
      <dgm:prSet/>
      <dgm:spPr/>
      <dgm:t>
        <a:bodyPr/>
        <a:lstStyle/>
        <a:p>
          <a:r>
            <a:rPr lang="en-US" b="1" i="1"/>
            <a:t>Mohamed Sayed Atwan </a:t>
          </a:r>
          <a:endParaRPr lang="en-US"/>
        </a:p>
      </dgm:t>
    </dgm:pt>
    <dgm:pt modelId="{EBA2FC34-63C4-417E-816E-1FCD7ADAFBD0}" type="parTrans" cxnId="{17EA4A58-8753-46AB-AD97-B14A37630554}">
      <dgm:prSet/>
      <dgm:spPr/>
      <dgm:t>
        <a:bodyPr/>
        <a:lstStyle/>
        <a:p>
          <a:endParaRPr lang="en-US"/>
        </a:p>
      </dgm:t>
    </dgm:pt>
    <dgm:pt modelId="{4016EC29-C817-4FBE-ACD6-A29ADBFADB02}" type="sibTrans" cxnId="{17EA4A58-8753-46AB-AD97-B14A37630554}">
      <dgm:prSet/>
      <dgm:spPr/>
      <dgm:t>
        <a:bodyPr/>
        <a:lstStyle/>
        <a:p>
          <a:endParaRPr lang="en-US"/>
        </a:p>
      </dgm:t>
    </dgm:pt>
    <dgm:pt modelId="{ACF7CCDB-86BE-4E46-8B54-C3E6E7499F87}">
      <dgm:prSet/>
      <dgm:spPr/>
      <dgm:t>
        <a:bodyPr/>
        <a:lstStyle/>
        <a:p>
          <a:r>
            <a:rPr lang="en-US" b="1" i="1"/>
            <a:t>Sayed Ahmed Tag-Eldin</a:t>
          </a:r>
          <a:endParaRPr lang="en-US"/>
        </a:p>
      </dgm:t>
    </dgm:pt>
    <dgm:pt modelId="{8000D78E-271A-4EA7-BE77-5FAC6F3570F7}" type="parTrans" cxnId="{91156F0D-CCEE-4970-AB18-A74ED519A284}">
      <dgm:prSet/>
      <dgm:spPr/>
      <dgm:t>
        <a:bodyPr/>
        <a:lstStyle/>
        <a:p>
          <a:endParaRPr lang="en-US"/>
        </a:p>
      </dgm:t>
    </dgm:pt>
    <dgm:pt modelId="{5AC0FEC6-4E43-4B06-8114-CC15ADE0EA4B}" type="sibTrans" cxnId="{91156F0D-CCEE-4970-AB18-A74ED519A284}">
      <dgm:prSet/>
      <dgm:spPr/>
      <dgm:t>
        <a:bodyPr/>
        <a:lstStyle/>
        <a:p>
          <a:endParaRPr lang="en-US"/>
        </a:p>
      </dgm:t>
    </dgm:pt>
    <dgm:pt modelId="{771D69D3-B7DD-4410-BBDE-FFCC239F09A8}">
      <dgm:prSet/>
      <dgm:spPr/>
      <dgm:t>
        <a:bodyPr/>
        <a:lstStyle/>
        <a:p>
          <a:r>
            <a:rPr lang="en-US" b="1" i="1"/>
            <a:t>Mostafa Mohamed Elborhamy</a:t>
          </a:r>
          <a:endParaRPr lang="en-US"/>
        </a:p>
      </dgm:t>
    </dgm:pt>
    <dgm:pt modelId="{6B59CBC2-EE31-4F29-A9CF-59B184629147}" type="parTrans" cxnId="{F1EE85AF-8831-4309-8DB3-2F6808A873B9}">
      <dgm:prSet/>
      <dgm:spPr/>
      <dgm:t>
        <a:bodyPr/>
        <a:lstStyle/>
        <a:p>
          <a:endParaRPr lang="en-US"/>
        </a:p>
      </dgm:t>
    </dgm:pt>
    <dgm:pt modelId="{194C3FA6-BEBC-4CA1-A08F-D12211E6E7B7}" type="sibTrans" cxnId="{F1EE85AF-8831-4309-8DB3-2F6808A873B9}">
      <dgm:prSet/>
      <dgm:spPr/>
      <dgm:t>
        <a:bodyPr/>
        <a:lstStyle/>
        <a:p>
          <a:endParaRPr lang="en-US"/>
        </a:p>
      </dgm:t>
    </dgm:pt>
    <dgm:pt modelId="{9B8130A0-ED8A-4C2D-8B33-798A535CFA0C}">
      <dgm:prSet/>
      <dgm:spPr/>
      <dgm:t>
        <a:bodyPr/>
        <a:lstStyle/>
        <a:p>
          <a:r>
            <a:rPr lang="en-US" b="1" i="1"/>
            <a:t>Mohamed Ezzeldeen Dawod </a:t>
          </a:r>
          <a:endParaRPr lang="en-US"/>
        </a:p>
      </dgm:t>
    </dgm:pt>
    <dgm:pt modelId="{041F5C9B-0474-48DB-BAA3-716543457587}" type="parTrans" cxnId="{9CF999DF-03CA-4D42-BF7E-B822240F201F}">
      <dgm:prSet/>
      <dgm:spPr/>
      <dgm:t>
        <a:bodyPr/>
        <a:lstStyle/>
        <a:p>
          <a:endParaRPr lang="en-US"/>
        </a:p>
      </dgm:t>
    </dgm:pt>
    <dgm:pt modelId="{19248F67-FD15-48D3-ACB6-E0665C7416FC}" type="sibTrans" cxnId="{9CF999DF-03CA-4D42-BF7E-B822240F201F}">
      <dgm:prSet/>
      <dgm:spPr/>
      <dgm:t>
        <a:bodyPr/>
        <a:lstStyle/>
        <a:p>
          <a:endParaRPr lang="en-US"/>
        </a:p>
      </dgm:t>
    </dgm:pt>
    <dgm:pt modelId="{B6ABD746-3D4A-4AED-84F0-7562B651F7E1}">
      <dgm:prSet/>
      <dgm:spPr/>
      <dgm:t>
        <a:bodyPr/>
        <a:lstStyle/>
        <a:p>
          <a:r>
            <a:rPr lang="en-US" b="1" i="1"/>
            <a:t>Ali Yasser Elfarra </a:t>
          </a:r>
          <a:endParaRPr lang="en-US"/>
        </a:p>
      </dgm:t>
    </dgm:pt>
    <dgm:pt modelId="{2F129B5C-D1A6-4AAD-859C-3DB55F1EBE35}" type="parTrans" cxnId="{09D73D9E-3670-422B-A1C9-172B0C2064E7}">
      <dgm:prSet/>
      <dgm:spPr/>
      <dgm:t>
        <a:bodyPr/>
        <a:lstStyle/>
        <a:p>
          <a:endParaRPr lang="en-US"/>
        </a:p>
      </dgm:t>
    </dgm:pt>
    <dgm:pt modelId="{A0AFC0FA-2596-47D6-A5E9-27BDB3CAC673}" type="sibTrans" cxnId="{09D73D9E-3670-422B-A1C9-172B0C2064E7}">
      <dgm:prSet/>
      <dgm:spPr/>
      <dgm:t>
        <a:bodyPr/>
        <a:lstStyle/>
        <a:p>
          <a:endParaRPr lang="en-US"/>
        </a:p>
      </dgm:t>
    </dgm:pt>
    <dgm:pt modelId="{E9BB78F1-9942-43C4-8527-329D767DA54C}">
      <dgm:prSet/>
      <dgm:spPr/>
      <dgm:t>
        <a:bodyPr/>
        <a:lstStyle/>
        <a:p>
          <a:r>
            <a:rPr lang="en-US" b="1" i="1"/>
            <a:t>Mohamed Khairy Ahmed </a:t>
          </a:r>
          <a:endParaRPr lang="en-US"/>
        </a:p>
      </dgm:t>
    </dgm:pt>
    <dgm:pt modelId="{3C0F44B0-1C4E-4DDE-80BA-14247EA6D707}" type="parTrans" cxnId="{84A29E8B-6914-4A3F-89A0-FC34C18A2261}">
      <dgm:prSet/>
      <dgm:spPr/>
      <dgm:t>
        <a:bodyPr/>
        <a:lstStyle/>
        <a:p>
          <a:endParaRPr lang="en-US"/>
        </a:p>
      </dgm:t>
    </dgm:pt>
    <dgm:pt modelId="{61E9546A-E63D-4D18-BDCE-A04B37B3570A}" type="sibTrans" cxnId="{84A29E8B-6914-4A3F-89A0-FC34C18A2261}">
      <dgm:prSet/>
      <dgm:spPr/>
      <dgm:t>
        <a:bodyPr/>
        <a:lstStyle/>
        <a:p>
          <a:endParaRPr lang="en-US"/>
        </a:p>
      </dgm:t>
    </dgm:pt>
    <dgm:pt modelId="{4AA39AC1-9658-4CD8-86E3-9018F9244A15}" type="pres">
      <dgm:prSet presAssocID="{FA994BFF-D803-40AD-B03C-29260F4BDADC}" presName="vert0" presStyleCnt="0">
        <dgm:presLayoutVars>
          <dgm:dir/>
          <dgm:animOne val="branch"/>
          <dgm:animLvl val="lvl"/>
        </dgm:presLayoutVars>
      </dgm:prSet>
      <dgm:spPr/>
    </dgm:pt>
    <dgm:pt modelId="{264F4D3F-2CDA-423E-8DE7-1C82A33446D4}" type="pres">
      <dgm:prSet presAssocID="{2184EC43-E188-470B-A33C-AD20D75FFC46}" presName="thickLine" presStyleLbl="alignNode1" presStyleIdx="0" presStyleCnt="6"/>
      <dgm:spPr/>
    </dgm:pt>
    <dgm:pt modelId="{2FD697BE-9B97-4470-B378-E6C31D47A2CC}" type="pres">
      <dgm:prSet presAssocID="{2184EC43-E188-470B-A33C-AD20D75FFC46}" presName="horz1" presStyleCnt="0"/>
      <dgm:spPr/>
    </dgm:pt>
    <dgm:pt modelId="{81286411-D591-40AD-9DE4-6B274EE3C8B8}" type="pres">
      <dgm:prSet presAssocID="{2184EC43-E188-470B-A33C-AD20D75FFC46}" presName="tx1" presStyleLbl="revTx" presStyleIdx="0" presStyleCnt="6"/>
      <dgm:spPr/>
    </dgm:pt>
    <dgm:pt modelId="{0B9516E8-D0E6-4050-87D3-885D39780D14}" type="pres">
      <dgm:prSet presAssocID="{2184EC43-E188-470B-A33C-AD20D75FFC46}" presName="vert1" presStyleCnt="0"/>
      <dgm:spPr/>
    </dgm:pt>
    <dgm:pt modelId="{9389C1F9-38B8-42A1-9225-A56E9253B882}" type="pres">
      <dgm:prSet presAssocID="{ACF7CCDB-86BE-4E46-8B54-C3E6E7499F87}" presName="thickLine" presStyleLbl="alignNode1" presStyleIdx="1" presStyleCnt="6"/>
      <dgm:spPr/>
    </dgm:pt>
    <dgm:pt modelId="{557B4A42-EA65-4B18-A37C-2D2306686D32}" type="pres">
      <dgm:prSet presAssocID="{ACF7CCDB-86BE-4E46-8B54-C3E6E7499F87}" presName="horz1" presStyleCnt="0"/>
      <dgm:spPr/>
    </dgm:pt>
    <dgm:pt modelId="{048A4941-3123-4175-9970-9A79911E8845}" type="pres">
      <dgm:prSet presAssocID="{ACF7CCDB-86BE-4E46-8B54-C3E6E7499F87}" presName="tx1" presStyleLbl="revTx" presStyleIdx="1" presStyleCnt="6"/>
      <dgm:spPr/>
    </dgm:pt>
    <dgm:pt modelId="{4844C89A-AD7C-4080-9FF8-C0604F6784DD}" type="pres">
      <dgm:prSet presAssocID="{ACF7CCDB-86BE-4E46-8B54-C3E6E7499F87}" presName="vert1" presStyleCnt="0"/>
      <dgm:spPr/>
    </dgm:pt>
    <dgm:pt modelId="{915C5A4C-FC9F-4F2F-9677-CD1E9D6C7A8C}" type="pres">
      <dgm:prSet presAssocID="{771D69D3-B7DD-4410-BBDE-FFCC239F09A8}" presName="thickLine" presStyleLbl="alignNode1" presStyleIdx="2" presStyleCnt="6"/>
      <dgm:spPr/>
    </dgm:pt>
    <dgm:pt modelId="{BF8410B1-593F-4775-AECD-89840C276F76}" type="pres">
      <dgm:prSet presAssocID="{771D69D3-B7DD-4410-BBDE-FFCC239F09A8}" presName="horz1" presStyleCnt="0"/>
      <dgm:spPr/>
    </dgm:pt>
    <dgm:pt modelId="{29813021-FC9E-4346-B4BB-D8E93D273BF6}" type="pres">
      <dgm:prSet presAssocID="{771D69D3-B7DD-4410-BBDE-FFCC239F09A8}" presName="tx1" presStyleLbl="revTx" presStyleIdx="2" presStyleCnt="6"/>
      <dgm:spPr/>
    </dgm:pt>
    <dgm:pt modelId="{275FE9CF-A6CE-4F59-AF48-FCC9585DA51F}" type="pres">
      <dgm:prSet presAssocID="{771D69D3-B7DD-4410-BBDE-FFCC239F09A8}" presName="vert1" presStyleCnt="0"/>
      <dgm:spPr/>
    </dgm:pt>
    <dgm:pt modelId="{3AFC4A19-FA76-44C3-914E-BE24B90F5B80}" type="pres">
      <dgm:prSet presAssocID="{9B8130A0-ED8A-4C2D-8B33-798A535CFA0C}" presName="thickLine" presStyleLbl="alignNode1" presStyleIdx="3" presStyleCnt="6"/>
      <dgm:spPr/>
    </dgm:pt>
    <dgm:pt modelId="{D0A7B3ED-E3E1-436E-9F30-F6B17B65EC5C}" type="pres">
      <dgm:prSet presAssocID="{9B8130A0-ED8A-4C2D-8B33-798A535CFA0C}" presName="horz1" presStyleCnt="0"/>
      <dgm:spPr/>
    </dgm:pt>
    <dgm:pt modelId="{BE7AA46A-5F04-4612-B910-740DD3820F8D}" type="pres">
      <dgm:prSet presAssocID="{9B8130A0-ED8A-4C2D-8B33-798A535CFA0C}" presName="tx1" presStyleLbl="revTx" presStyleIdx="3" presStyleCnt="6"/>
      <dgm:spPr/>
    </dgm:pt>
    <dgm:pt modelId="{B93FC0BC-DCCF-4164-9889-86B57A6909BA}" type="pres">
      <dgm:prSet presAssocID="{9B8130A0-ED8A-4C2D-8B33-798A535CFA0C}" presName="vert1" presStyleCnt="0"/>
      <dgm:spPr/>
    </dgm:pt>
    <dgm:pt modelId="{0C4B6D9C-8D94-408C-9DD9-A09F50FF8FFA}" type="pres">
      <dgm:prSet presAssocID="{B6ABD746-3D4A-4AED-84F0-7562B651F7E1}" presName="thickLine" presStyleLbl="alignNode1" presStyleIdx="4" presStyleCnt="6"/>
      <dgm:spPr/>
    </dgm:pt>
    <dgm:pt modelId="{BAF87034-6664-488D-BD47-31FD7C90B7C6}" type="pres">
      <dgm:prSet presAssocID="{B6ABD746-3D4A-4AED-84F0-7562B651F7E1}" presName="horz1" presStyleCnt="0"/>
      <dgm:spPr/>
    </dgm:pt>
    <dgm:pt modelId="{70975671-4DCD-4FD7-845D-1BC2BB9DDD25}" type="pres">
      <dgm:prSet presAssocID="{B6ABD746-3D4A-4AED-84F0-7562B651F7E1}" presName="tx1" presStyleLbl="revTx" presStyleIdx="4" presStyleCnt="6"/>
      <dgm:spPr/>
    </dgm:pt>
    <dgm:pt modelId="{9399786F-E8AE-491D-8CDB-73B1F374F8FE}" type="pres">
      <dgm:prSet presAssocID="{B6ABD746-3D4A-4AED-84F0-7562B651F7E1}" presName="vert1" presStyleCnt="0"/>
      <dgm:spPr/>
    </dgm:pt>
    <dgm:pt modelId="{1AE6B759-5989-4728-8E81-38E989A9898D}" type="pres">
      <dgm:prSet presAssocID="{E9BB78F1-9942-43C4-8527-329D767DA54C}" presName="thickLine" presStyleLbl="alignNode1" presStyleIdx="5" presStyleCnt="6"/>
      <dgm:spPr/>
    </dgm:pt>
    <dgm:pt modelId="{5FF674A0-0112-40F2-BF7C-813A6A217963}" type="pres">
      <dgm:prSet presAssocID="{E9BB78F1-9942-43C4-8527-329D767DA54C}" presName="horz1" presStyleCnt="0"/>
      <dgm:spPr/>
    </dgm:pt>
    <dgm:pt modelId="{8CBB1E9B-B067-4187-9E57-42BCBECD9A0D}" type="pres">
      <dgm:prSet presAssocID="{E9BB78F1-9942-43C4-8527-329D767DA54C}" presName="tx1" presStyleLbl="revTx" presStyleIdx="5" presStyleCnt="6"/>
      <dgm:spPr/>
    </dgm:pt>
    <dgm:pt modelId="{3BB94E98-25EC-4E47-AE83-C72FFC1480B3}" type="pres">
      <dgm:prSet presAssocID="{E9BB78F1-9942-43C4-8527-329D767DA54C}" presName="vert1" presStyleCnt="0"/>
      <dgm:spPr/>
    </dgm:pt>
  </dgm:ptLst>
  <dgm:cxnLst>
    <dgm:cxn modelId="{91156F0D-CCEE-4970-AB18-A74ED519A284}" srcId="{FA994BFF-D803-40AD-B03C-29260F4BDADC}" destId="{ACF7CCDB-86BE-4E46-8B54-C3E6E7499F87}" srcOrd="1" destOrd="0" parTransId="{8000D78E-271A-4EA7-BE77-5FAC6F3570F7}" sibTransId="{5AC0FEC6-4E43-4B06-8114-CC15ADE0EA4B}"/>
    <dgm:cxn modelId="{B5F3CE3B-B394-4E3C-B0DC-DFCB6EF31F0A}" type="presOf" srcId="{2184EC43-E188-470B-A33C-AD20D75FFC46}" destId="{81286411-D591-40AD-9DE4-6B274EE3C8B8}" srcOrd="0" destOrd="0" presId="urn:microsoft.com/office/officeart/2008/layout/LinedList"/>
    <dgm:cxn modelId="{2ED4536B-1F0D-4E7C-B670-43B7556170BE}" type="presOf" srcId="{B6ABD746-3D4A-4AED-84F0-7562B651F7E1}" destId="{70975671-4DCD-4FD7-845D-1BC2BB9DDD25}" srcOrd="0" destOrd="0" presId="urn:microsoft.com/office/officeart/2008/layout/LinedList"/>
    <dgm:cxn modelId="{17EA4A58-8753-46AB-AD97-B14A37630554}" srcId="{FA994BFF-D803-40AD-B03C-29260F4BDADC}" destId="{2184EC43-E188-470B-A33C-AD20D75FFC46}" srcOrd="0" destOrd="0" parTransId="{EBA2FC34-63C4-417E-816E-1FCD7ADAFBD0}" sibTransId="{4016EC29-C817-4FBE-ACD6-A29ADBFADB02}"/>
    <dgm:cxn modelId="{00FBD37A-8F96-4CFA-9E24-489AA92A9A01}" type="presOf" srcId="{E9BB78F1-9942-43C4-8527-329D767DA54C}" destId="{8CBB1E9B-B067-4187-9E57-42BCBECD9A0D}" srcOrd="0" destOrd="0" presId="urn:microsoft.com/office/officeart/2008/layout/LinedList"/>
    <dgm:cxn modelId="{84A29E8B-6914-4A3F-89A0-FC34C18A2261}" srcId="{FA994BFF-D803-40AD-B03C-29260F4BDADC}" destId="{E9BB78F1-9942-43C4-8527-329D767DA54C}" srcOrd="5" destOrd="0" parTransId="{3C0F44B0-1C4E-4DDE-80BA-14247EA6D707}" sibTransId="{61E9546A-E63D-4D18-BDCE-A04B37B3570A}"/>
    <dgm:cxn modelId="{0804A28F-961A-4BB8-A99A-87EDBD0A143B}" type="presOf" srcId="{9B8130A0-ED8A-4C2D-8B33-798A535CFA0C}" destId="{BE7AA46A-5F04-4612-B910-740DD3820F8D}" srcOrd="0" destOrd="0" presId="urn:microsoft.com/office/officeart/2008/layout/LinedList"/>
    <dgm:cxn modelId="{B9F8C29A-3461-4115-BF50-30AA33AE3365}" type="presOf" srcId="{FA994BFF-D803-40AD-B03C-29260F4BDADC}" destId="{4AA39AC1-9658-4CD8-86E3-9018F9244A15}" srcOrd="0" destOrd="0" presId="urn:microsoft.com/office/officeart/2008/layout/LinedList"/>
    <dgm:cxn modelId="{09D73D9E-3670-422B-A1C9-172B0C2064E7}" srcId="{FA994BFF-D803-40AD-B03C-29260F4BDADC}" destId="{B6ABD746-3D4A-4AED-84F0-7562B651F7E1}" srcOrd="4" destOrd="0" parTransId="{2F129B5C-D1A6-4AAD-859C-3DB55F1EBE35}" sibTransId="{A0AFC0FA-2596-47D6-A5E9-27BDB3CAC673}"/>
    <dgm:cxn modelId="{F1EE85AF-8831-4309-8DB3-2F6808A873B9}" srcId="{FA994BFF-D803-40AD-B03C-29260F4BDADC}" destId="{771D69D3-B7DD-4410-BBDE-FFCC239F09A8}" srcOrd="2" destOrd="0" parTransId="{6B59CBC2-EE31-4F29-A9CF-59B184629147}" sibTransId="{194C3FA6-BEBC-4CA1-A08F-D12211E6E7B7}"/>
    <dgm:cxn modelId="{1D75C3B8-23C8-4F86-A8C8-16D6D385F35A}" type="presOf" srcId="{ACF7CCDB-86BE-4E46-8B54-C3E6E7499F87}" destId="{048A4941-3123-4175-9970-9A79911E8845}" srcOrd="0" destOrd="0" presId="urn:microsoft.com/office/officeart/2008/layout/LinedList"/>
    <dgm:cxn modelId="{F381A0D1-4DDD-48D3-88B5-24A250CEB547}" type="presOf" srcId="{771D69D3-B7DD-4410-BBDE-FFCC239F09A8}" destId="{29813021-FC9E-4346-B4BB-D8E93D273BF6}" srcOrd="0" destOrd="0" presId="urn:microsoft.com/office/officeart/2008/layout/LinedList"/>
    <dgm:cxn modelId="{9CF999DF-03CA-4D42-BF7E-B822240F201F}" srcId="{FA994BFF-D803-40AD-B03C-29260F4BDADC}" destId="{9B8130A0-ED8A-4C2D-8B33-798A535CFA0C}" srcOrd="3" destOrd="0" parTransId="{041F5C9B-0474-48DB-BAA3-716543457587}" sibTransId="{19248F67-FD15-48D3-ACB6-E0665C7416FC}"/>
    <dgm:cxn modelId="{496BF1E4-3232-4F64-88F7-661B4FE4EBC9}" type="presParOf" srcId="{4AA39AC1-9658-4CD8-86E3-9018F9244A15}" destId="{264F4D3F-2CDA-423E-8DE7-1C82A33446D4}" srcOrd="0" destOrd="0" presId="urn:microsoft.com/office/officeart/2008/layout/LinedList"/>
    <dgm:cxn modelId="{DBC2A187-96A7-4C2C-913B-8D2C128378EE}" type="presParOf" srcId="{4AA39AC1-9658-4CD8-86E3-9018F9244A15}" destId="{2FD697BE-9B97-4470-B378-E6C31D47A2CC}" srcOrd="1" destOrd="0" presId="urn:microsoft.com/office/officeart/2008/layout/LinedList"/>
    <dgm:cxn modelId="{FAE222DE-2E27-46BD-B836-114039E281C8}" type="presParOf" srcId="{2FD697BE-9B97-4470-B378-E6C31D47A2CC}" destId="{81286411-D591-40AD-9DE4-6B274EE3C8B8}" srcOrd="0" destOrd="0" presId="urn:microsoft.com/office/officeart/2008/layout/LinedList"/>
    <dgm:cxn modelId="{17015A64-6D18-4DDC-8216-23F7DF5FD65A}" type="presParOf" srcId="{2FD697BE-9B97-4470-B378-E6C31D47A2CC}" destId="{0B9516E8-D0E6-4050-87D3-885D39780D14}" srcOrd="1" destOrd="0" presId="urn:microsoft.com/office/officeart/2008/layout/LinedList"/>
    <dgm:cxn modelId="{DCB0ADE1-3F5C-478C-818A-82D99D7F75D6}" type="presParOf" srcId="{4AA39AC1-9658-4CD8-86E3-9018F9244A15}" destId="{9389C1F9-38B8-42A1-9225-A56E9253B882}" srcOrd="2" destOrd="0" presId="urn:microsoft.com/office/officeart/2008/layout/LinedList"/>
    <dgm:cxn modelId="{E3B1DCF1-A88F-4C97-9F75-156A44062840}" type="presParOf" srcId="{4AA39AC1-9658-4CD8-86E3-9018F9244A15}" destId="{557B4A42-EA65-4B18-A37C-2D2306686D32}" srcOrd="3" destOrd="0" presId="urn:microsoft.com/office/officeart/2008/layout/LinedList"/>
    <dgm:cxn modelId="{297B07FC-0227-4180-B303-8FAACC04B153}" type="presParOf" srcId="{557B4A42-EA65-4B18-A37C-2D2306686D32}" destId="{048A4941-3123-4175-9970-9A79911E8845}" srcOrd="0" destOrd="0" presId="urn:microsoft.com/office/officeart/2008/layout/LinedList"/>
    <dgm:cxn modelId="{1C5E323B-2F67-4346-AFC8-797A39F7F79F}" type="presParOf" srcId="{557B4A42-EA65-4B18-A37C-2D2306686D32}" destId="{4844C89A-AD7C-4080-9FF8-C0604F6784DD}" srcOrd="1" destOrd="0" presId="urn:microsoft.com/office/officeart/2008/layout/LinedList"/>
    <dgm:cxn modelId="{90E31D8D-B5B1-4A58-9037-ABD318FD40AA}" type="presParOf" srcId="{4AA39AC1-9658-4CD8-86E3-9018F9244A15}" destId="{915C5A4C-FC9F-4F2F-9677-CD1E9D6C7A8C}" srcOrd="4" destOrd="0" presId="urn:microsoft.com/office/officeart/2008/layout/LinedList"/>
    <dgm:cxn modelId="{565A4537-E6B5-4990-9BFA-47C02A622B6B}" type="presParOf" srcId="{4AA39AC1-9658-4CD8-86E3-9018F9244A15}" destId="{BF8410B1-593F-4775-AECD-89840C276F76}" srcOrd="5" destOrd="0" presId="urn:microsoft.com/office/officeart/2008/layout/LinedList"/>
    <dgm:cxn modelId="{BDDE702C-1474-43AA-843A-2CBD7E43010C}" type="presParOf" srcId="{BF8410B1-593F-4775-AECD-89840C276F76}" destId="{29813021-FC9E-4346-B4BB-D8E93D273BF6}" srcOrd="0" destOrd="0" presId="urn:microsoft.com/office/officeart/2008/layout/LinedList"/>
    <dgm:cxn modelId="{6883FA4A-54BA-4451-9E56-3380B98326CB}" type="presParOf" srcId="{BF8410B1-593F-4775-AECD-89840C276F76}" destId="{275FE9CF-A6CE-4F59-AF48-FCC9585DA51F}" srcOrd="1" destOrd="0" presId="urn:microsoft.com/office/officeart/2008/layout/LinedList"/>
    <dgm:cxn modelId="{FF15377E-9196-499A-8DB0-D35A21DB662C}" type="presParOf" srcId="{4AA39AC1-9658-4CD8-86E3-9018F9244A15}" destId="{3AFC4A19-FA76-44C3-914E-BE24B90F5B80}" srcOrd="6" destOrd="0" presId="urn:microsoft.com/office/officeart/2008/layout/LinedList"/>
    <dgm:cxn modelId="{072DC654-A828-4D36-A532-13B8BC9B3050}" type="presParOf" srcId="{4AA39AC1-9658-4CD8-86E3-9018F9244A15}" destId="{D0A7B3ED-E3E1-436E-9F30-F6B17B65EC5C}" srcOrd="7" destOrd="0" presId="urn:microsoft.com/office/officeart/2008/layout/LinedList"/>
    <dgm:cxn modelId="{180C59CD-EA9D-45AE-90A6-6262E24D0917}" type="presParOf" srcId="{D0A7B3ED-E3E1-436E-9F30-F6B17B65EC5C}" destId="{BE7AA46A-5F04-4612-B910-740DD3820F8D}" srcOrd="0" destOrd="0" presId="urn:microsoft.com/office/officeart/2008/layout/LinedList"/>
    <dgm:cxn modelId="{082FBE60-A2C0-4F58-84FD-0CEDA50BABDB}" type="presParOf" srcId="{D0A7B3ED-E3E1-436E-9F30-F6B17B65EC5C}" destId="{B93FC0BC-DCCF-4164-9889-86B57A6909BA}" srcOrd="1" destOrd="0" presId="urn:microsoft.com/office/officeart/2008/layout/LinedList"/>
    <dgm:cxn modelId="{A4F11594-F803-4930-96F1-833595B2A620}" type="presParOf" srcId="{4AA39AC1-9658-4CD8-86E3-9018F9244A15}" destId="{0C4B6D9C-8D94-408C-9DD9-A09F50FF8FFA}" srcOrd="8" destOrd="0" presId="urn:microsoft.com/office/officeart/2008/layout/LinedList"/>
    <dgm:cxn modelId="{9730E0EA-8B9F-49E2-8B0C-3DEA7A909424}" type="presParOf" srcId="{4AA39AC1-9658-4CD8-86E3-9018F9244A15}" destId="{BAF87034-6664-488D-BD47-31FD7C90B7C6}" srcOrd="9" destOrd="0" presId="urn:microsoft.com/office/officeart/2008/layout/LinedList"/>
    <dgm:cxn modelId="{48B917F6-0561-45C6-8168-7743659D8133}" type="presParOf" srcId="{BAF87034-6664-488D-BD47-31FD7C90B7C6}" destId="{70975671-4DCD-4FD7-845D-1BC2BB9DDD25}" srcOrd="0" destOrd="0" presId="urn:microsoft.com/office/officeart/2008/layout/LinedList"/>
    <dgm:cxn modelId="{E90502F1-46B1-457E-B041-6A32FF1357F0}" type="presParOf" srcId="{BAF87034-6664-488D-BD47-31FD7C90B7C6}" destId="{9399786F-E8AE-491D-8CDB-73B1F374F8FE}" srcOrd="1" destOrd="0" presId="urn:microsoft.com/office/officeart/2008/layout/LinedList"/>
    <dgm:cxn modelId="{9C2000DB-64FA-4669-AA25-395C94DD8430}" type="presParOf" srcId="{4AA39AC1-9658-4CD8-86E3-9018F9244A15}" destId="{1AE6B759-5989-4728-8E81-38E989A9898D}" srcOrd="10" destOrd="0" presId="urn:microsoft.com/office/officeart/2008/layout/LinedList"/>
    <dgm:cxn modelId="{063E5C11-F0D5-4B45-AB44-209EFF469B04}" type="presParOf" srcId="{4AA39AC1-9658-4CD8-86E3-9018F9244A15}" destId="{5FF674A0-0112-40F2-BF7C-813A6A217963}" srcOrd="11" destOrd="0" presId="urn:microsoft.com/office/officeart/2008/layout/LinedList"/>
    <dgm:cxn modelId="{B185B695-ACB6-4CC6-8021-1A3EA2C79D00}" type="presParOf" srcId="{5FF674A0-0112-40F2-BF7C-813A6A217963}" destId="{8CBB1E9B-B067-4187-9E57-42BCBECD9A0D}" srcOrd="0" destOrd="0" presId="urn:microsoft.com/office/officeart/2008/layout/LinedList"/>
    <dgm:cxn modelId="{524703B3-8857-4627-BCD1-AFEB2495814B}" type="presParOf" srcId="{5FF674A0-0112-40F2-BF7C-813A6A217963}" destId="{3BB94E98-25EC-4E47-AE83-C72FFC1480B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4F4D3F-2CDA-423E-8DE7-1C82A33446D4}">
      <dsp:nvSpPr>
        <dsp:cNvPr id="0" name=""/>
        <dsp:cNvSpPr/>
      </dsp:nvSpPr>
      <dsp:spPr>
        <a:xfrm>
          <a:off x="0" y="2048"/>
          <a:ext cx="8946541" cy="0"/>
        </a:xfrm>
        <a:prstGeom prst="lin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286411-D591-40AD-9DE4-6B274EE3C8B8}">
      <dsp:nvSpPr>
        <dsp:cNvPr id="0" name=""/>
        <dsp:cNvSpPr/>
      </dsp:nvSpPr>
      <dsp:spPr>
        <a:xfrm>
          <a:off x="0" y="2048"/>
          <a:ext cx="8946541" cy="698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b="1" i="1" kern="1200"/>
            <a:t>Mohamed Sayed Atwan </a:t>
          </a:r>
          <a:endParaRPr lang="en-US" sz="3200" kern="1200"/>
        </a:p>
      </dsp:txBody>
      <dsp:txXfrm>
        <a:off x="0" y="2048"/>
        <a:ext cx="8946541" cy="698563"/>
      </dsp:txXfrm>
    </dsp:sp>
    <dsp:sp modelId="{9389C1F9-38B8-42A1-9225-A56E9253B882}">
      <dsp:nvSpPr>
        <dsp:cNvPr id="0" name=""/>
        <dsp:cNvSpPr/>
      </dsp:nvSpPr>
      <dsp:spPr>
        <a:xfrm>
          <a:off x="0" y="700612"/>
          <a:ext cx="8946541" cy="0"/>
        </a:xfrm>
        <a:prstGeom prst="lin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8A4941-3123-4175-9970-9A79911E8845}">
      <dsp:nvSpPr>
        <dsp:cNvPr id="0" name=""/>
        <dsp:cNvSpPr/>
      </dsp:nvSpPr>
      <dsp:spPr>
        <a:xfrm>
          <a:off x="0" y="700612"/>
          <a:ext cx="8946541" cy="698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b="1" i="1" kern="1200"/>
            <a:t>Sayed Ahmed Tag-Eldin</a:t>
          </a:r>
          <a:endParaRPr lang="en-US" sz="3200" kern="1200"/>
        </a:p>
      </dsp:txBody>
      <dsp:txXfrm>
        <a:off x="0" y="700612"/>
        <a:ext cx="8946541" cy="698563"/>
      </dsp:txXfrm>
    </dsp:sp>
    <dsp:sp modelId="{915C5A4C-FC9F-4F2F-9677-CD1E9D6C7A8C}">
      <dsp:nvSpPr>
        <dsp:cNvPr id="0" name=""/>
        <dsp:cNvSpPr/>
      </dsp:nvSpPr>
      <dsp:spPr>
        <a:xfrm>
          <a:off x="0" y="1399176"/>
          <a:ext cx="8946541" cy="0"/>
        </a:xfrm>
        <a:prstGeom prst="lin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813021-FC9E-4346-B4BB-D8E93D273BF6}">
      <dsp:nvSpPr>
        <dsp:cNvPr id="0" name=""/>
        <dsp:cNvSpPr/>
      </dsp:nvSpPr>
      <dsp:spPr>
        <a:xfrm>
          <a:off x="0" y="1399176"/>
          <a:ext cx="8946541" cy="698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b="1" i="1" kern="1200"/>
            <a:t>Mostafa Mohamed Elborhamy</a:t>
          </a:r>
          <a:endParaRPr lang="en-US" sz="3200" kern="1200"/>
        </a:p>
      </dsp:txBody>
      <dsp:txXfrm>
        <a:off x="0" y="1399176"/>
        <a:ext cx="8946541" cy="698563"/>
      </dsp:txXfrm>
    </dsp:sp>
    <dsp:sp modelId="{3AFC4A19-FA76-44C3-914E-BE24B90F5B80}">
      <dsp:nvSpPr>
        <dsp:cNvPr id="0" name=""/>
        <dsp:cNvSpPr/>
      </dsp:nvSpPr>
      <dsp:spPr>
        <a:xfrm>
          <a:off x="0" y="2097740"/>
          <a:ext cx="8946541" cy="0"/>
        </a:xfrm>
        <a:prstGeom prst="lin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E7AA46A-5F04-4612-B910-740DD3820F8D}">
      <dsp:nvSpPr>
        <dsp:cNvPr id="0" name=""/>
        <dsp:cNvSpPr/>
      </dsp:nvSpPr>
      <dsp:spPr>
        <a:xfrm>
          <a:off x="0" y="2097740"/>
          <a:ext cx="8946541" cy="698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b="1" i="1" kern="1200"/>
            <a:t>Mohamed Ezzeldeen Dawod </a:t>
          </a:r>
          <a:endParaRPr lang="en-US" sz="3200" kern="1200"/>
        </a:p>
      </dsp:txBody>
      <dsp:txXfrm>
        <a:off x="0" y="2097740"/>
        <a:ext cx="8946541" cy="698563"/>
      </dsp:txXfrm>
    </dsp:sp>
    <dsp:sp modelId="{0C4B6D9C-8D94-408C-9DD9-A09F50FF8FFA}">
      <dsp:nvSpPr>
        <dsp:cNvPr id="0" name=""/>
        <dsp:cNvSpPr/>
      </dsp:nvSpPr>
      <dsp:spPr>
        <a:xfrm>
          <a:off x="0" y="2796304"/>
          <a:ext cx="8946541" cy="0"/>
        </a:xfrm>
        <a:prstGeom prst="lin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975671-4DCD-4FD7-845D-1BC2BB9DDD25}">
      <dsp:nvSpPr>
        <dsp:cNvPr id="0" name=""/>
        <dsp:cNvSpPr/>
      </dsp:nvSpPr>
      <dsp:spPr>
        <a:xfrm>
          <a:off x="0" y="2796304"/>
          <a:ext cx="8946541" cy="698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b="1" i="1" kern="1200"/>
            <a:t>Ali Yasser Elfarra </a:t>
          </a:r>
          <a:endParaRPr lang="en-US" sz="3200" kern="1200"/>
        </a:p>
      </dsp:txBody>
      <dsp:txXfrm>
        <a:off x="0" y="2796304"/>
        <a:ext cx="8946541" cy="698563"/>
      </dsp:txXfrm>
    </dsp:sp>
    <dsp:sp modelId="{1AE6B759-5989-4728-8E81-38E989A9898D}">
      <dsp:nvSpPr>
        <dsp:cNvPr id="0" name=""/>
        <dsp:cNvSpPr/>
      </dsp:nvSpPr>
      <dsp:spPr>
        <a:xfrm>
          <a:off x="0" y="3494868"/>
          <a:ext cx="8946541" cy="0"/>
        </a:xfrm>
        <a:prstGeom prst="lin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BB1E9B-B067-4187-9E57-42BCBECD9A0D}">
      <dsp:nvSpPr>
        <dsp:cNvPr id="0" name=""/>
        <dsp:cNvSpPr/>
      </dsp:nvSpPr>
      <dsp:spPr>
        <a:xfrm>
          <a:off x="0" y="3494868"/>
          <a:ext cx="8946541" cy="698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b="1" i="1" kern="1200"/>
            <a:t>Mohamed Khairy Ahmed </a:t>
          </a:r>
          <a:endParaRPr lang="en-US" sz="3200" kern="1200"/>
        </a:p>
      </dsp:txBody>
      <dsp:txXfrm>
        <a:off x="0" y="3494868"/>
        <a:ext cx="8946541" cy="69856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9AC171-E038-4A2A-B48C-0507DEB3479A}" type="datetimeFigureOut">
              <a:rPr lang="en-US" smtClean="0"/>
              <a:t>10/22/2024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7B0FFB-6D08-488F-9F97-EDEB56F4F87A}" type="slidenum">
              <a:rPr lang="en-US" smtClean="0"/>
              <a:t>‹#›</a:t>
            </a:fld>
            <a:endParaRPr lang="en-US"/>
          </a:p>
        </p:txBody>
      </p:sp>
    </p:spTree>
    <p:extLst>
      <p:ext uri="{BB962C8B-B14F-4D97-AF65-F5344CB8AC3E}">
        <p14:creationId xmlns:p14="http://schemas.microsoft.com/office/powerpoint/2010/main" val="1626228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27B0FFB-6D08-488F-9F97-EDEB56F4F87A}" type="slidenum">
              <a:rPr lang="en-US" smtClean="0"/>
              <a:t>37</a:t>
            </a:fld>
            <a:endParaRPr lang="en-US"/>
          </a:p>
        </p:txBody>
      </p:sp>
    </p:spTree>
    <p:extLst>
      <p:ext uri="{BB962C8B-B14F-4D97-AF65-F5344CB8AC3E}">
        <p14:creationId xmlns:p14="http://schemas.microsoft.com/office/powerpoint/2010/main" val="2676065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69395F7-543A-4E85-B86A-59E3FC75EFEF}" type="datetimeFigureOut">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7E04FF-4844-44FB-AB6A-7A38214D3047}" type="slidenum">
              <a:rPr lang="en-US" smtClean="0"/>
              <a:t>‹#›</a:t>
            </a:fld>
            <a:endParaRPr lang="en-US"/>
          </a:p>
        </p:txBody>
      </p:sp>
    </p:spTree>
    <p:extLst>
      <p:ext uri="{BB962C8B-B14F-4D97-AF65-F5344CB8AC3E}">
        <p14:creationId xmlns:p14="http://schemas.microsoft.com/office/powerpoint/2010/main" val="1086120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9395F7-543A-4E85-B86A-59E3FC75EFEF}" type="datetimeFigureOut">
              <a:rPr lang="en-US" smtClean="0"/>
              <a:t>10/22/2024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7E04FF-4844-44FB-AB6A-7A38214D3047}" type="slidenum">
              <a:rPr lang="en-US" smtClean="0"/>
              <a:t>‹#›</a:t>
            </a:fld>
            <a:endParaRPr lang="en-US"/>
          </a:p>
        </p:txBody>
      </p:sp>
    </p:spTree>
    <p:extLst>
      <p:ext uri="{BB962C8B-B14F-4D97-AF65-F5344CB8AC3E}">
        <p14:creationId xmlns:p14="http://schemas.microsoft.com/office/powerpoint/2010/main" val="1411127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69395F7-543A-4E85-B86A-59E3FC75EFEF}" type="datetimeFigureOut">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7E04FF-4844-44FB-AB6A-7A38214D3047}" type="slidenum">
              <a:rPr lang="en-US" smtClean="0"/>
              <a:t>‹#›</a:t>
            </a:fld>
            <a:endParaRPr lang="en-US"/>
          </a:p>
        </p:txBody>
      </p:sp>
    </p:spTree>
    <p:extLst>
      <p:ext uri="{BB962C8B-B14F-4D97-AF65-F5344CB8AC3E}">
        <p14:creationId xmlns:p14="http://schemas.microsoft.com/office/powerpoint/2010/main" val="25072572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69395F7-543A-4E85-B86A-59E3FC75EFEF}" type="datetimeFigureOut">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7E04FF-4844-44FB-AB6A-7A38214D3047}"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11145874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9395F7-543A-4E85-B86A-59E3FC75EFEF}" type="datetimeFigureOut">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7E04FF-4844-44FB-AB6A-7A38214D3047}" type="slidenum">
              <a:rPr lang="en-US" smtClean="0"/>
              <a:t>‹#›</a:t>
            </a:fld>
            <a:endParaRPr lang="en-US"/>
          </a:p>
        </p:txBody>
      </p:sp>
    </p:spTree>
    <p:extLst>
      <p:ext uri="{BB962C8B-B14F-4D97-AF65-F5344CB8AC3E}">
        <p14:creationId xmlns:p14="http://schemas.microsoft.com/office/powerpoint/2010/main" val="1313379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69395F7-543A-4E85-B86A-59E3FC75EFEF}" type="datetimeFigureOut">
              <a:rPr lang="en-US" smtClean="0"/>
              <a:t>10/22/2024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7E04FF-4844-44FB-AB6A-7A38214D3047}" type="slidenum">
              <a:rPr lang="en-US" smtClean="0"/>
              <a:t>‹#›</a:t>
            </a:fld>
            <a:endParaRPr lang="en-US"/>
          </a:p>
        </p:txBody>
      </p:sp>
    </p:spTree>
    <p:extLst>
      <p:ext uri="{BB962C8B-B14F-4D97-AF65-F5344CB8AC3E}">
        <p14:creationId xmlns:p14="http://schemas.microsoft.com/office/powerpoint/2010/main" val="12853378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69395F7-543A-4E85-B86A-59E3FC75EFEF}" type="datetimeFigureOut">
              <a:rPr lang="en-US" smtClean="0"/>
              <a:t>10/22/2024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7E04FF-4844-44FB-AB6A-7A38214D3047}" type="slidenum">
              <a:rPr lang="en-US" smtClean="0"/>
              <a:t>‹#›</a:t>
            </a:fld>
            <a:endParaRPr lang="en-US"/>
          </a:p>
        </p:txBody>
      </p:sp>
    </p:spTree>
    <p:extLst>
      <p:ext uri="{BB962C8B-B14F-4D97-AF65-F5344CB8AC3E}">
        <p14:creationId xmlns:p14="http://schemas.microsoft.com/office/powerpoint/2010/main" val="17965862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9395F7-543A-4E85-B86A-59E3FC75EFEF}" type="datetimeFigureOut">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7E04FF-4844-44FB-AB6A-7A38214D3047}" type="slidenum">
              <a:rPr lang="en-US" smtClean="0"/>
              <a:t>‹#›</a:t>
            </a:fld>
            <a:endParaRPr lang="en-US"/>
          </a:p>
        </p:txBody>
      </p:sp>
    </p:spTree>
    <p:extLst>
      <p:ext uri="{BB962C8B-B14F-4D97-AF65-F5344CB8AC3E}">
        <p14:creationId xmlns:p14="http://schemas.microsoft.com/office/powerpoint/2010/main" val="10140441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9395F7-543A-4E85-B86A-59E3FC75EFEF}" type="datetimeFigureOut">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7E04FF-4844-44FB-AB6A-7A38214D3047}" type="slidenum">
              <a:rPr lang="en-US" smtClean="0"/>
              <a:t>‹#›</a:t>
            </a:fld>
            <a:endParaRPr lang="en-US"/>
          </a:p>
        </p:txBody>
      </p:sp>
    </p:spTree>
    <p:extLst>
      <p:ext uri="{BB962C8B-B14F-4D97-AF65-F5344CB8AC3E}">
        <p14:creationId xmlns:p14="http://schemas.microsoft.com/office/powerpoint/2010/main" val="2626146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E69395F7-543A-4E85-B86A-59E3FC75EFEF}" type="datetimeFigureOut">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7E04FF-4844-44FB-AB6A-7A38214D3047}" type="slidenum">
              <a:rPr lang="en-US" smtClean="0"/>
              <a:t>‹#›</a:t>
            </a:fld>
            <a:endParaRPr lang="en-US"/>
          </a:p>
        </p:txBody>
      </p:sp>
    </p:spTree>
    <p:extLst>
      <p:ext uri="{BB962C8B-B14F-4D97-AF65-F5344CB8AC3E}">
        <p14:creationId xmlns:p14="http://schemas.microsoft.com/office/powerpoint/2010/main" val="3721042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9395F7-543A-4E85-B86A-59E3FC75EFEF}" type="datetimeFigureOut">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7E04FF-4844-44FB-AB6A-7A38214D3047}" type="slidenum">
              <a:rPr lang="en-US" smtClean="0"/>
              <a:t>‹#›</a:t>
            </a:fld>
            <a:endParaRPr lang="en-US"/>
          </a:p>
        </p:txBody>
      </p:sp>
    </p:spTree>
    <p:extLst>
      <p:ext uri="{BB962C8B-B14F-4D97-AF65-F5344CB8AC3E}">
        <p14:creationId xmlns:p14="http://schemas.microsoft.com/office/powerpoint/2010/main" val="451468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69395F7-543A-4E85-B86A-59E3FC75EFEF}" type="datetimeFigureOut">
              <a:rPr lang="en-US" smtClean="0"/>
              <a:t>10/22/2024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7E04FF-4844-44FB-AB6A-7A38214D3047}" type="slidenum">
              <a:rPr lang="en-US" smtClean="0"/>
              <a:t>‹#›</a:t>
            </a:fld>
            <a:endParaRPr lang="en-US"/>
          </a:p>
        </p:txBody>
      </p:sp>
    </p:spTree>
    <p:extLst>
      <p:ext uri="{BB962C8B-B14F-4D97-AF65-F5344CB8AC3E}">
        <p14:creationId xmlns:p14="http://schemas.microsoft.com/office/powerpoint/2010/main" val="4220787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69395F7-543A-4E85-B86A-59E3FC75EFEF}" type="datetimeFigureOut">
              <a:rPr lang="en-US" smtClean="0"/>
              <a:t>10/22/2024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7E04FF-4844-44FB-AB6A-7A38214D3047}" type="slidenum">
              <a:rPr lang="en-US" smtClean="0"/>
              <a:t>‹#›</a:t>
            </a:fld>
            <a:endParaRPr lang="en-US"/>
          </a:p>
        </p:txBody>
      </p:sp>
    </p:spTree>
    <p:extLst>
      <p:ext uri="{BB962C8B-B14F-4D97-AF65-F5344CB8AC3E}">
        <p14:creationId xmlns:p14="http://schemas.microsoft.com/office/powerpoint/2010/main" val="15885192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E69395F7-543A-4E85-B86A-59E3FC75EFEF}" type="datetimeFigureOut">
              <a:rPr lang="en-US" smtClean="0"/>
              <a:t>10/22/2024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057E04FF-4844-44FB-AB6A-7A38214D3047}" type="slidenum">
              <a:rPr lang="en-US" smtClean="0"/>
              <a:t>‹#›</a:t>
            </a:fld>
            <a:endParaRPr lang="en-US"/>
          </a:p>
        </p:txBody>
      </p:sp>
    </p:spTree>
    <p:extLst>
      <p:ext uri="{BB962C8B-B14F-4D97-AF65-F5344CB8AC3E}">
        <p14:creationId xmlns:p14="http://schemas.microsoft.com/office/powerpoint/2010/main" val="1954395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69395F7-543A-4E85-B86A-59E3FC75EFEF}" type="datetimeFigureOut">
              <a:rPr lang="en-US" smtClean="0"/>
              <a:t>10/22/2024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057E04FF-4844-44FB-AB6A-7A38214D3047}" type="slidenum">
              <a:rPr lang="en-US" smtClean="0"/>
              <a:t>‹#›</a:t>
            </a:fld>
            <a:endParaRPr lang="en-US"/>
          </a:p>
        </p:txBody>
      </p:sp>
    </p:spTree>
    <p:extLst>
      <p:ext uri="{BB962C8B-B14F-4D97-AF65-F5344CB8AC3E}">
        <p14:creationId xmlns:p14="http://schemas.microsoft.com/office/powerpoint/2010/main" val="2880981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E69395F7-543A-4E85-B86A-59E3FC75EFEF}" type="datetimeFigureOut">
              <a:rPr lang="en-US" smtClean="0"/>
              <a:t>10/22/2024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057E04FF-4844-44FB-AB6A-7A38214D3047}" type="slidenum">
              <a:rPr lang="en-US" smtClean="0"/>
              <a:t>‹#›</a:t>
            </a:fld>
            <a:endParaRPr lang="en-US"/>
          </a:p>
        </p:txBody>
      </p:sp>
    </p:spTree>
    <p:extLst>
      <p:ext uri="{BB962C8B-B14F-4D97-AF65-F5344CB8AC3E}">
        <p14:creationId xmlns:p14="http://schemas.microsoft.com/office/powerpoint/2010/main" val="2002157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9395F7-543A-4E85-B86A-59E3FC75EFEF}" type="datetimeFigureOut">
              <a:rPr lang="en-US" smtClean="0"/>
              <a:t>10/22/2024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7E04FF-4844-44FB-AB6A-7A38214D3047}" type="slidenum">
              <a:rPr lang="en-US" smtClean="0"/>
              <a:t>‹#›</a:t>
            </a:fld>
            <a:endParaRPr lang="en-US"/>
          </a:p>
        </p:txBody>
      </p:sp>
    </p:spTree>
    <p:extLst>
      <p:ext uri="{BB962C8B-B14F-4D97-AF65-F5344CB8AC3E}">
        <p14:creationId xmlns:p14="http://schemas.microsoft.com/office/powerpoint/2010/main" val="2449445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69395F7-543A-4E85-B86A-59E3FC75EFEF}" type="datetimeFigureOut">
              <a:rPr lang="en-US" smtClean="0"/>
              <a:t>10/22/2024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57E04FF-4844-44FB-AB6A-7A38214D3047}" type="slidenum">
              <a:rPr lang="en-US" smtClean="0"/>
              <a:t>‹#›</a:t>
            </a:fld>
            <a:endParaRPr lang="en-US"/>
          </a:p>
        </p:txBody>
      </p:sp>
    </p:spTree>
    <p:extLst>
      <p:ext uri="{BB962C8B-B14F-4D97-AF65-F5344CB8AC3E}">
        <p14:creationId xmlns:p14="http://schemas.microsoft.com/office/powerpoint/2010/main" val="115499665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3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9787B81-C7DF-412B-A405-EF4454012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hand touching a screen with a check mark&#10;&#10;Description automatically generated">
            <a:extLst>
              <a:ext uri="{FF2B5EF4-FFF2-40B4-BE49-F238E27FC236}">
                <a16:creationId xmlns:a16="http://schemas.microsoft.com/office/drawing/2014/main" id="{4E58CD4D-D6FF-2C14-211A-2CE4AD363B1A}"/>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b="881"/>
          <a:stretch/>
        </p:blipFill>
        <p:spPr>
          <a:xfrm>
            <a:off x="20" y="-1"/>
            <a:ext cx="12191980" cy="6858000"/>
          </a:xfrm>
          <a:prstGeom prst="rect">
            <a:avLst/>
          </a:prstGeom>
        </p:spPr>
      </p:pic>
      <p:sp>
        <p:nvSpPr>
          <p:cNvPr id="2" name="Title 1">
            <a:extLst>
              <a:ext uri="{FF2B5EF4-FFF2-40B4-BE49-F238E27FC236}">
                <a16:creationId xmlns:a16="http://schemas.microsoft.com/office/drawing/2014/main" id="{F75ED4D1-7946-A6B7-73A7-000D5AE2EFCA}"/>
              </a:ext>
            </a:extLst>
          </p:cNvPr>
          <p:cNvSpPr>
            <a:spLocks noGrp="1"/>
          </p:cNvSpPr>
          <p:nvPr>
            <p:ph type="title"/>
          </p:nvPr>
        </p:nvSpPr>
        <p:spPr>
          <a:xfrm>
            <a:off x="646111" y="452718"/>
            <a:ext cx="9404723" cy="782695"/>
          </a:xfrm>
        </p:spPr>
        <p:txBody>
          <a:bodyPr>
            <a:normAutofit/>
          </a:bodyPr>
          <a:lstStyle/>
          <a:p>
            <a:r>
              <a:rPr lang="en-US" sz="800"/>
              <a:t>.</a:t>
            </a:r>
          </a:p>
        </p:txBody>
      </p:sp>
      <p:sp>
        <p:nvSpPr>
          <p:cNvPr id="9" name="Content Placeholder 8">
            <a:extLst>
              <a:ext uri="{FF2B5EF4-FFF2-40B4-BE49-F238E27FC236}">
                <a16:creationId xmlns:a16="http://schemas.microsoft.com/office/drawing/2014/main" id="{E1CC8E30-E503-4B36-1876-5BD173EE1858}"/>
              </a:ext>
            </a:extLst>
          </p:cNvPr>
          <p:cNvSpPr>
            <a:spLocks noGrp="1"/>
          </p:cNvSpPr>
          <p:nvPr>
            <p:ph idx="1"/>
          </p:nvPr>
        </p:nvSpPr>
        <p:spPr>
          <a:xfrm>
            <a:off x="1053034" y="1335558"/>
            <a:ext cx="8590704" cy="4195481"/>
          </a:xfrm>
        </p:spPr>
        <p:txBody>
          <a:bodyPr vert="horz" lIns="91440" tIns="45720" rIns="91440" bIns="45720" rtlCol="0" anchor="t">
            <a:normAutofit/>
          </a:bodyPr>
          <a:lstStyle/>
          <a:p>
            <a:pPr marL="0" indent="0">
              <a:buNone/>
            </a:pPr>
            <a:r>
              <a:rPr lang="en-US" sz="4000" b="1" i="1"/>
              <a:t>Production Quality Management       and Monitoring System</a:t>
            </a:r>
          </a:p>
          <a:p>
            <a:pPr marL="0" indent="0">
              <a:buNone/>
            </a:pPr>
            <a:endParaRPr lang="en-US"/>
          </a:p>
          <a:p>
            <a:pPr marL="0" indent="0">
              <a:buNone/>
            </a:pPr>
            <a:r>
              <a:rPr lang="en-US"/>
              <a:t>Enhancement The Production lifecycle</a:t>
            </a:r>
          </a:p>
        </p:txBody>
      </p:sp>
    </p:spTree>
    <p:extLst>
      <p:ext uri="{BB962C8B-B14F-4D97-AF65-F5344CB8AC3E}">
        <p14:creationId xmlns:p14="http://schemas.microsoft.com/office/powerpoint/2010/main" val="4127468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29787B81-C7DF-412B-A405-EF4454012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erson touching his face while looking at a computer">
            <a:extLst>
              <a:ext uri="{FF2B5EF4-FFF2-40B4-BE49-F238E27FC236}">
                <a16:creationId xmlns:a16="http://schemas.microsoft.com/office/drawing/2014/main" id="{7C312F7B-B12E-B302-F1BC-FDBB90043DF0}"/>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t="6563" b="6564"/>
          <a:stretch/>
        </p:blipFill>
        <p:spPr>
          <a:xfrm>
            <a:off x="20" y="-1"/>
            <a:ext cx="12191980" cy="6858000"/>
          </a:xfrm>
          <a:prstGeom prst="rect">
            <a:avLst/>
          </a:prstGeom>
        </p:spPr>
      </p:pic>
      <p:sp>
        <p:nvSpPr>
          <p:cNvPr id="2" name="Title 1">
            <a:extLst>
              <a:ext uri="{FF2B5EF4-FFF2-40B4-BE49-F238E27FC236}">
                <a16:creationId xmlns:a16="http://schemas.microsoft.com/office/drawing/2014/main" id="{57F292FA-7384-31D9-FBEA-ADDFDD48F4EB}"/>
              </a:ext>
            </a:extLst>
          </p:cNvPr>
          <p:cNvSpPr>
            <a:spLocks noGrp="1"/>
          </p:cNvSpPr>
          <p:nvPr>
            <p:ph type="title"/>
          </p:nvPr>
        </p:nvSpPr>
        <p:spPr>
          <a:xfrm>
            <a:off x="646111" y="452718"/>
            <a:ext cx="9404723" cy="1400530"/>
          </a:xfrm>
        </p:spPr>
        <p:txBody>
          <a:bodyPr>
            <a:normAutofit/>
          </a:bodyPr>
          <a:lstStyle/>
          <a:p>
            <a:r>
              <a:rPr lang="en-US" b="1" i="1" u="sng"/>
              <a:t>Challenges:</a:t>
            </a:r>
          </a:p>
        </p:txBody>
      </p:sp>
      <p:sp>
        <p:nvSpPr>
          <p:cNvPr id="9" name="Content Placeholder 8">
            <a:extLst>
              <a:ext uri="{FF2B5EF4-FFF2-40B4-BE49-F238E27FC236}">
                <a16:creationId xmlns:a16="http://schemas.microsoft.com/office/drawing/2014/main" id="{CFB25738-1F59-B75A-5BB4-45BA2FAABEF9}"/>
              </a:ext>
            </a:extLst>
          </p:cNvPr>
          <p:cNvSpPr>
            <a:spLocks noGrp="1"/>
          </p:cNvSpPr>
          <p:nvPr>
            <p:ph idx="1"/>
          </p:nvPr>
        </p:nvSpPr>
        <p:spPr>
          <a:xfrm>
            <a:off x="1103312" y="2052918"/>
            <a:ext cx="8946541" cy="4195481"/>
          </a:xfrm>
        </p:spPr>
        <p:txBody>
          <a:bodyPr>
            <a:normAutofit/>
          </a:bodyPr>
          <a:lstStyle/>
          <a:p>
            <a:pPr>
              <a:lnSpc>
                <a:spcPct val="200000"/>
              </a:lnSpc>
            </a:pPr>
            <a:r>
              <a:rPr lang="en-US" sz="2400" b="1"/>
              <a:t> Data Diversity</a:t>
            </a:r>
          </a:p>
          <a:p>
            <a:pPr>
              <a:lnSpc>
                <a:spcPct val="200000"/>
              </a:lnSpc>
            </a:pPr>
            <a:r>
              <a:rPr lang="en-US" sz="2400" b="1"/>
              <a:t>Big Data Analysis</a:t>
            </a:r>
          </a:p>
          <a:p>
            <a:pPr>
              <a:lnSpc>
                <a:spcPct val="200000"/>
              </a:lnSpc>
            </a:pPr>
            <a:r>
              <a:rPr lang="en-US" sz="2400" b="1"/>
              <a:t>Fault Prediction</a:t>
            </a:r>
          </a:p>
          <a:p>
            <a:pPr>
              <a:lnSpc>
                <a:spcPct val="200000"/>
              </a:lnSpc>
            </a:pPr>
            <a:r>
              <a:rPr lang="en-US" sz="2400" b="1"/>
              <a:t>Preventive Maintenance</a:t>
            </a:r>
          </a:p>
        </p:txBody>
      </p:sp>
    </p:spTree>
    <p:extLst>
      <p:ext uri="{BB962C8B-B14F-4D97-AF65-F5344CB8AC3E}">
        <p14:creationId xmlns:p14="http://schemas.microsoft.com/office/powerpoint/2010/main" val="26925418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9787B81-C7DF-412B-A405-EF4454012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map of the world&#10;&#10;Description automatically generated">
            <a:extLst>
              <a:ext uri="{FF2B5EF4-FFF2-40B4-BE49-F238E27FC236}">
                <a16:creationId xmlns:a16="http://schemas.microsoft.com/office/drawing/2014/main" id="{F80A49DA-1D39-C98B-6FB9-184CA73DAB73}"/>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r="444"/>
          <a:stretch/>
        </p:blipFill>
        <p:spPr>
          <a:xfrm>
            <a:off x="20" y="-1"/>
            <a:ext cx="12191980" cy="6858000"/>
          </a:xfrm>
          <a:prstGeom prst="rect">
            <a:avLst/>
          </a:prstGeom>
        </p:spPr>
      </p:pic>
      <p:sp>
        <p:nvSpPr>
          <p:cNvPr id="2" name="Title 1">
            <a:extLst>
              <a:ext uri="{FF2B5EF4-FFF2-40B4-BE49-F238E27FC236}">
                <a16:creationId xmlns:a16="http://schemas.microsoft.com/office/drawing/2014/main" id="{8A72C69F-3FA5-6C2E-3872-80FA71B37D4A}"/>
              </a:ext>
            </a:extLst>
          </p:cNvPr>
          <p:cNvSpPr>
            <a:spLocks noGrp="1"/>
          </p:cNvSpPr>
          <p:nvPr>
            <p:ph type="title"/>
          </p:nvPr>
        </p:nvSpPr>
        <p:spPr>
          <a:xfrm>
            <a:off x="646111" y="452718"/>
            <a:ext cx="9404723" cy="1400530"/>
          </a:xfrm>
        </p:spPr>
        <p:txBody>
          <a:bodyPr>
            <a:normAutofit/>
          </a:bodyPr>
          <a:lstStyle/>
          <a:p>
            <a:r>
              <a:rPr lang="en-US" b="1" i="1"/>
              <a:t>                 </a:t>
            </a:r>
            <a:br>
              <a:rPr lang="en-US" b="1" i="1"/>
            </a:br>
            <a:r>
              <a:rPr lang="en-US" b="1" i="1"/>
              <a:t>                    Data Diversity</a:t>
            </a:r>
            <a:r>
              <a:rPr lang="en-US" b="1" i="1" u="sng"/>
              <a:t> </a:t>
            </a:r>
          </a:p>
        </p:txBody>
      </p:sp>
      <p:sp>
        <p:nvSpPr>
          <p:cNvPr id="9" name="Content Placeholder 8">
            <a:extLst>
              <a:ext uri="{FF2B5EF4-FFF2-40B4-BE49-F238E27FC236}">
                <a16:creationId xmlns:a16="http://schemas.microsoft.com/office/drawing/2014/main" id="{851DC4D4-87E2-6B60-298F-B24572DD0BFF}"/>
              </a:ext>
            </a:extLst>
          </p:cNvPr>
          <p:cNvSpPr>
            <a:spLocks noGrp="1"/>
          </p:cNvSpPr>
          <p:nvPr>
            <p:ph idx="1"/>
          </p:nvPr>
        </p:nvSpPr>
        <p:spPr>
          <a:xfrm>
            <a:off x="1103312" y="2052918"/>
            <a:ext cx="8946541" cy="4195481"/>
          </a:xfrm>
        </p:spPr>
        <p:txBody>
          <a:bodyPr>
            <a:normAutofit/>
          </a:bodyPr>
          <a:lstStyle/>
          <a:p>
            <a:endParaRPr lang="en-US" sz="2800" b="1" i="1"/>
          </a:p>
          <a:p>
            <a:r>
              <a:rPr lang="en-US" sz="2800" b="1" i="1"/>
              <a:t>Collecting diverse data from different production lines, including environmental data (temperature, humidity, speed, pressure) and mechanical performance data from equipment.</a:t>
            </a:r>
          </a:p>
        </p:txBody>
      </p:sp>
    </p:spTree>
    <p:extLst>
      <p:ext uri="{BB962C8B-B14F-4D97-AF65-F5344CB8AC3E}">
        <p14:creationId xmlns:p14="http://schemas.microsoft.com/office/powerpoint/2010/main" val="15151903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9787B81-C7DF-412B-A405-EF4454012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robot hand pointing at a screen&#10;&#10;Description automatically generated">
            <a:extLst>
              <a:ext uri="{FF2B5EF4-FFF2-40B4-BE49-F238E27FC236}">
                <a16:creationId xmlns:a16="http://schemas.microsoft.com/office/drawing/2014/main" id="{EB32BE68-4D85-9354-7A0D-B34533BD67B6}"/>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a:stretch/>
        </p:blipFill>
        <p:spPr>
          <a:xfrm>
            <a:off x="20" y="-1"/>
            <a:ext cx="12191980" cy="6858000"/>
          </a:xfrm>
          <a:prstGeom prst="rect">
            <a:avLst/>
          </a:prstGeom>
        </p:spPr>
      </p:pic>
      <p:sp>
        <p:nvSpPr>
          <p:cNvPr id="2" name="Title 1">
            <a:extLst>
              <a:ext uri="{FF2B5EF4-FFF2-40B4-BE49-F238E27FC236}">
                <a16:creationId xmlns:a16="http://schemas.microsoft.com/office/drawing/2014/main" id="{FC8EDB2F-273D-0995-FA13-13E5B88A7144}"/>
              </a:ext>
            </a:extLst>
          </p:cNvPr>
          <p:cNvSpPr>
            <a:spLocks noGrp="1"/>
          </p:cNvSpPr>
          <p:nvPr>
            <p:ph type="title"/>
          </p:nvPr>
        </p:nvSpPr>
        <p:spPr>
          <a:xfrm>
            <a:off x="646111" y="452718"/>
            <a:ext cx="9404723" cy="1400530"/>
          </a:xfrm>
        </p:spPr>
        <p:txBody>
          <a:bodyPr>
            <a:normAutofit/>
          </a:bodyPr>
          <a:lstStyle/>
          <a:p>
            <a:r>
              <a:rPr lang="en-US"/>
              <a:t>         </a:t>
            </a:r>
            <a:br>
              <a:rPr lang="en-US"/>
            </a:br>
            <a:r>
              <a:rPr lang="en-US" b="1" i="1"/>
              <a:t>                Big Data Analysis</a:t>
            </a:r>
          </a:p>
        </p:txBody>
      </p:sp>
      <p:sp>
        <p:nvSpPr>
          <p:cNvPr id="9" name="Content Placeholder 8">
            <a:extLst>
              <a:ext uri="{FF2B5EF4-FFF2-40B4-BE49-F238E27FC236}">
                <a16:creationId xmlns:a16="http://schemas.microsoft.com/office/drawing/2014/main" id="{8D2FAAF4-5C9B-DBF5-09E8-1B8FF33D22F5}"/>
              </a:ext>
            </a:extLst>
          </p:cNvPr>
          <p:cNvSpPr>
            <a:spLocks noGrp="1"/>
          </p:cNvSpPr>
          <p:nvPr>
            <p:ph idx="1"/>
          </p:nvPr>
        </p:nvSpPr>
        <p:spPr>
          <a:xfrm>
            <a:off x="1297865" y="2209801"/>
            <a:ext cx="8946541" cy="4195481"/>
          </a:xfrm>
        </p:spPr>
        <p:txBody>
          <a:bodyPr>
            <a:normAutofit/>
          </a:bodyPr>
          <a:lstStyle/>
          <a:p>
            <a:endParaRPr lang="en-US" sz="2800" b="1" i="1">
              <a:effectLst>
                <a:outerShdw blurRad="38100" dist="38100" dir="2700000" algn="tl">
                  <a:srgbClr val="000000">
                    <a:alpha val="43137"/>
                  </a:srgbClr>
                </a:outerShdw>
              </a:effectLst>
            </a:endParaRPr>
          </a:p>
          <a:p>
            <a:r>
              <a:rPr lang="en-US" sz="3200" b="1" i="1">
                <a:effectLst>
                  <a:outerShdw blurRad="38100" dist="38100" dir="2700000" algn="tl">
                    <a:srgbClr val="000000">
                      <a:alpha val="43137"/>
                    </a:srgbClr>
                  </a:outerShdw>
                </a:effectLst>
              </a:rPr>
              <a:t>Handling large volumes of structured and   unstructured data and analyzing them accurately to extract predictive insights</a:t>
            </a:r>
            <a:r>
              <a:rPr lang="en-US"/>
              <a:t>.</a:t>
            </a:r>
          </a:p>
        </p:txBody>
      </p:sp>
    </p:spTree>
    <p:extLst>
      <p:ext uri="{BB962C8B-B14F-4D97-AF65-F5344CB8AC3E}">
        <p14:creationId xmlns:p14="http://schemas.microsoft.com/office/powerpoint/2010/main" val="41388537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9787B81-C7DF-412B-A405-EF4454012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erson wearing a hard hat pointing at a large screen&#10;&#10;Description automatically generated">
            <a:extLst>
              <a:ext uri="{FF2B5EF4-FFF2-40B4-BE49-F238E27FC236}">
                <a16:creationId xmlns:a16="http://schemas.microsoft.com/office/drawing/2014/main" id="{01A04811-9BE1-995F-7617-2C0472F2316D}"/>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a:stretch/>
        </p:blipFill>
        <p:spPr>
          <a:xfrm>
            <a:off x="20" y="-1"/>
            <a:ext cx="12191980" cy="6858000"/>
          </a:xfrm>
          <a:prstGeom prst="rect">
            <a:avLst/>
          </a:prstGeom>
        </p:spPr>
      </p:pic>
      <p:sp>
        <p:nvSpPr>
          <p:cNvPr id="2" name="Title 1">
            <a:extLst>
              <a:ext uri="{FF2B5EF4-FFF2-40B4-BE49-F238E27FC236}">
                <a16:creationId xmlns:a16="http://schemas.microsoft.com/office/drawing/2014/main" id="{E191A845-0F6F-0373-E221-8790BE143304}"/>
              </a:ext>
            </a:extLst>
          </p:cNvPr>
          <p:cNvSpPr>
            <a:spLocks noGrp="1"/>
          </p:cNvSpPr>
          <p:nvPr>
            <p:ph type="title"/>
          </p:nvPr>
        </p:nvSpPr>
        <p:spPr>
          <a:xfrm>
            <a:off x="646111" y="452718"/>
            <a:ext cx="9404723" cy="1400530"/>
          </a:xfrm>
        </p:spPr>
        <p:txBody>
          <a:bodyPr>
            <a:normAutofit/>
          </a:bodyPr>
          <a:lstStyle/>
          <a:p>
            <a:br>
              <a:rPr lang="en-US"/>
            </a:br>
            <a:r>
              <a:rPr lang="en-US"/>
              <a:t>                 </a:t>
            </a:r>
            <a:r>
              <a:rPr lang="en-US" b="1" i="1"/>
              <a:t>Fault Prediction</a:t>
            </a:r>
          </a:p>
        </p:txBody>
      </p:sp>
      <p:sp>
        <p:nvSpPr>
          <p:cNvPr id="9" name="Content Placeholder 8">
            <a:extLst>
              <a:ext uri="{FF2B5EF4-FFF2-40B4-BE49-F238E27FC236}">
                <a16:creationId xmlns:a16="http://schemas.microsoft.com/office/drawing/2014/main" id="{CFFA681F-46FA-32BE-E862-EFB6B637DE77}"/>
              </a:ext>
            </a:extLst>
          </p:cNvPr>
          <p:cNvSpPr>
            <a:spLocks noGrp="1"/>
          </p:cNvSpPr>
          <p:nvPr>
            <p:ph idx="1"/>
          </p:nvPr>
        </p:nvSpPr>
        <p:spPr>
          <a:xfrm>
            <a:off x="1404870" y="2662518"/>
            <a:ext cx="8946541" cy="4195481"/>
          </a:xfrm>
        </p:spPr>
        <p:txBody>
          <a:bodyPr>
            <a:normAutofit/>
          </a:bodyPr>
          <a:lstStyle/>
          <a:p>
            <a:r>
              <a:rPr lang="en-US" sz="2800" b="1" i="1"/>
              <a:t>Developing accurate predictive models using machine learning to analyze production data and detect potential issues before they occur</a:t>
            </a:r>
          </a:p>
          <a:p>
            <a:endParaRPr lang="en-US" sz="2800" b="1" i="1"/>
          </a:p>
          <a:p>
            <a:pPr marL="0" indent="0">
              <a:buNone/>
            </a:pPr>
            <a:r>
              <a:rPr lang="en-US" sz="2800" b="1" i="1"/>
              <a:t>.</a:t>
            </a:r>
          </a:p>
        </p:txBody>
      </p:sp>
    </p:spTree>
    <p:extLst>
      <p:ext uri="{BB962C8B-B14F-4D97-AF65-F5344CB8AC3E}">
        <p14:creationId xmlns:p14="http://schemas.microsoft.com/office/powerpoint/2010/main" val="19648147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9787B81-C7DF-412B-A405-EF4454012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lose-up of a gear with words on it&#10;&#10;Description automatically generated">
            <a:extLst>
              <a:ext uri="{FF2B5EF4-FFF2-40B4-BE49-F238E27FC236}">
                <a16:creationId xmlns:a16="http://schemas.microsoft.com/office/drawing/2014/main" id="{F069396A-D0C3-D30F-D429-D72669BF30C8}"/>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a:stretch/>
        </p:blipFill>
        <p:spPr>
          <a:xfrm>
            <a:off x="20" y="-1"/>
            <a:ext cx="12191980" cy="6858000"/>
          </a:xfrm>
          <a:prstGeom prst="rect">
            <a:avLst/>
          </a:prstGeom>
        </p:spPr>
      </p:pic>
      <p:sp>
        <p:nvSpPr>
          <p:cNvPr id="2" name="Title 1">
            <a:extLst>
              <a:ext uri="{FF2B5EF4-FFF2-40B4-BE49-F238E27FC236}">
                <a16:creationId xmlns:a16="http://schemas.microsoft.com/office/drawing/2014/main" id="{319F9BEB-1264-2D18-0348-495D827D7A32}"/>
              </a:ext>
            </a:extLst>
          </p:cNvPr>
          <p:cNvSpPr>
            <a:spLocks noGrp="1"/>
          </p:cNvSpPr>
          <p:nvPr>
            <p:ph type="title"/>
          </p:nvPr>
        </p:nvSpPr>
        <p:spPr>
          <a:xfrm>
            <a:off x="646111" y="452718"/>
            <a:ext cx="9404723" cy="1400530"/>
          </a:xfrm>
        </p:spPr>
        <p:txBody>
          <a:bodyPr>
            <a:normAutofit/>
          </a:bodyPr>
          <a:lstStyle/>
          <a:p>
            <a:br>
              <a:rPr lang="en-US"/>
            </a:br>
            <a:r>
              <a:rPr lang="en-US"/>
              <a:t>          </a:t>
            </a:r>
            <a:r>
              <a:rPr lang="en-US" b="1" i="1"/>
              <a:t>Preventive Maintenance</a:t>
            </a:r>
          </a:p>
        </p:txBody>
      </p:sp>
      <p:sp>
        <p:nvSpPr>
          <p:cNvPr id="9" name="Content Placeholder 8">
            <a:extLst>
              <a:ext uri="{FF2B5EF4-FFF2-40B4-BE49-F238E27FC236}">
                <a16:creationId xmlns:a16="http://schemas.microsoft.com/office/drawing/2014/main" id="{C9548AB2-A15F-DD36-C43C-F4178D8C7E7C}"/>
              </a:ext>
            </a:extLst>
          </p:cNvPr>
          <p:cNvSpPr>
            <a:spLocks noGrp="1"/>
          </p:cNvSpPr>
          <p:nvPr>
            <p:ph idx="1"/>
          </p:nvPr>
        </p:nvSpPr>
        <p:spPr>
          <a:xfrm>
            <a:off x="1104293" y="2801948"/>
            <a:ext cx="8946541" cy="4195481"/>
          </a:xfrm>
        </p:spPr>
        <p:txBody>
          <a:bodyPr>
            <a:normAutofit/>
          </a:bodyPr>
          <a:lstStyle/>
          <a:p>
            <a:r>
              <a:rPr lang="en-US" sz="2800" b="1" i="1"/>
              <a:t>Identifying optimal maintenance schedules for equipment based on performance data to prevent breakdowns that could halt production.</a:t>
            </a:r>
          </a:p>
        </p:txBody>
      </p:sp>
    </p:spTree>
    <p:extLst>
      <p:ext uri="{BB962C8B-B14F-4D97-AF65-F5344CB8AC3E}">
        <p14:creationId xmlns:p14="http://schemas.microsoft.com/office/powerpoint/2010/main" val="680037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9787B81-C7DF-412B-A405-EF4454012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blue background with a cloud and icons&#10;&#10;Description automatically generated with medium confidence">
            <a:extLst>
              <a:ext uri="{FF2B5EF4-FFF2-40B4-BE49-F238E27FC236}">
                <a16:creationId xmlns:a16="http://schemas.microsoft.com/office/drawing/2014/main" id="{1469EE45-73C1-B316-30DE-1E802FB23ACE}"/>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t="10643" b="5087"/>
          <a:stretch/>
        </p:blipFill>
        <p:spPr>
          <a:xfrm>
            <a:off x="20" y="9727"/>
            <a:ext cx="12191980" cy="6858000"/>
          </a:xfrm>
          <a:prstGeom prst="rect">
            <a:avLst/>
          </a:prstGeom>
        </p:spPr>
      </p:pic>
      <p:sp>
        <p:nvSpPr>
          <p:cNvPr id="2" name="Title 1">
            <a:extLst>
              <a:ext uri="{FF2B5EF4-FFF2-40B4-BE49-F238E27FC236}">
                <a16:creationId xmlns:a16="http://schemas.microsoft.com/office/drawing/2014/main" id="{C65C0EC3-728D-88FD-8C4E-B97A69C7C6C5}"/>
              </a:ext>
            </a:extLst>
          </p:cNvPr>
          <p:cNvSpPr>
            <a:spLocks noGrp="1"/>
          </p:cNvSpPr>
          <p:nvPr>
            <p:ph type="title"/>
          </p:nvPr>
        </p:nvSpPr>
        <p:spPr>
          <a:xfrm>
            <a:off x="646111" y="452718"/>
            <a:ext cx="9404723" cy="1400530"/>
          </a:xfrm>
        </p:spPr>
        <p:txBody>
          <a:bodyPr>
            <a:normAutofit/>
          </a:bodyPr>
          <a:lstStyle/>
          <a:p>
            <a:br>
              <a:rPr lang="en-US"/>
            </a:br>
            <a:r>
              <a:rPr lang="en-US"/>
              <a:t>              </a:t>
            </a:r>
            <a:r>
              <a:rPr lang="en-US" b="1" i="1"/>
              <a:t>System Components</a:t>
            </a:r>
          </a:p>
        </p:txBody>
      </p:sp>
      <p:sp>
        <p:nvSpPr>
          <p:cNvPr id="9" name="Content Placeholder 8">
            <a:extLst>
              <a:ext uri="{FF2B5EF4-FFF2-40B4-BE49-F238E27FC236}">
                <a16:creationId xmlns:a16="http://schemas.microsoft.com/office/drawing/2014/main" id="{8C8E1812-7F5A-9C09-C26A-043550045439}"/>
              </a:ext>
            </a:extLst>
          </p:cNvPr>
          <p:cNvSpPr>
            <a:spLocks noGrp="1"/>
          </p:cNvSpPr>
          <p:nvPr>
            <p:ph idx="1"/>
          </p:nvPr>
        </p:nvSpPr>
        <p:spPr>
          <a:xfrm>
            <a:off x="1103312" y="2052918"/>
            <a:ext cx="8946541" cy="4195481"/>
          </a:xfrm>
        </p:spPr>
        <p:txBody>
          <a:bodyPr vert="horz" lIns="91440" tIns="45720" rIns="91440" bIns="45720" rtlCol="0" anchor="t">
            <a:normAutofit/>
          </a:bodyPr>
          <a:lstStyle/>
          <a:p>
            <a:r>
              <a:rPr lang="en-US" sz="2400" b="1" i="1"/>
              <a:t>1- Data Collection and Infrastructure Design Implement Data Warehouse </a:t>
            </a:r>
          </a:p>
          <a:p>
            <a:pPr marL="0" indent="0">
              <a:buNone/>
            </a:pPr>
            <a:endParaRPr lang="en-US" sz="2400" b="1" i="1"/>
          </a:p>
          <a:p>
            <a:r>
              <a:rPr lang="en-US" sz="2400" b="1" i="1"/>
              <a:t>2- </a:t>
            </a:r>
            <a:r>
              <a:rPr lang="en-US" sz="2400" b="1" i="1">
                <a:ea typeface="+mj-lt"/>
                <a:cs typeface="+mj-lt"/>
              </a:rPr>
              <a:t>Machine Learning and Predictive Analytics Development </a:t>
            </a:r>
          </a:p>
          <a:p>
            <a:pPr marL="0" indent="0">
              <a:buNone/>
            </a:pPr>
            <a:endParaRPr lang="en-US" sz="2400" b="1" i="1"/>
          </a:p>
          <a:p>
            <a:r>
              <a:rPr lang="en-US" sz="2400" b="1" i="1"/>
              <a:t>3- </a:t>
            </a:r>
            <a:r>
              <a:rPr lang="en-US" sz="2400" b="1" i="1">
                <a:ea typeface="+mj-lt"/>
                <a:cs typeface="+mj-lt"/>
              </a:rPr>
              <a:t>Preliminary Analysis using power BI</a:t>
            </a:r>
          </a:p>
          <a:p>
            <a:pPr marL="0" indent="0">
              <a:buNone/>
            </a:pPr>
            <a:endParaRPr lang="en-US" sz="2400" b="1" i="1"/>
          </a:p>
        </p:txBody>
      </p:sp>
    </p:spTree>
    <p:extLst>
      <p:ext uri="{BB962C8B-B14F-4D97-AF65-F5344CB8AC3E}">
        <p14:creationId xmlns:p14="http://schemas.microsoft.com/office/powerpoint/2010/main" val="22039488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9787B81-C7DF-412B-A405-EF4454012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blue and purple glowing object&#10;&#10;Description automatically generated with medium confidence">
            <a:extLst>
              <a:ext uri="{FF2B5EF4-FFF2-40B4-BE49-F238E27FC236}">
                <a16:creationId xmlns:a16="http://schemas.microsoft.com/office/drawing/2014/main" id="{373CC194-009B-F3A1-EFA8-448DDA5E8188}"/>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t="6905" b="7543"/>
          <a:stretch/>
        </p:blipFill>
        <p:spPr>
          <a:xfrm>
            <a:off x="20" y="29183"/>
            <a:ext cx="12191980" cy="6858000"/>
          </a:xfrm>
          <a:prstGeom prst="rect">
            <a:avLst/>
          </a:prstGeom>
        </p:spPr>
      </p:pic>
      <p:sp>
        <p:nvSpPr>
          <p:cNvPr id="2" name="Title 1">
            <a:extLst>
              <a:ext uri="{FF2B5EF4-FFF2-40B4-BE49-F238E27FC236}">
                <a16:creationId xmlns:a16="http://schemas.microsoft.com/office/drawing/2014/main" id="{FF29DCA4-07E7-670C-2170-32E93E1C76C1}"/>
              </a:ext>
            </a:extLst>
          </p:cNvPr>
          <p:cNvSpPr>
            <a:spLocks noGrp="1"/>
          </p:cNvSpPr>
          <p:nvPr>
            <p:ph type="title"/>
          </p:nvPr>
        </p:nvSpPr>
        <p:spPr>
          <a:xfrm>
            <a:off x="646111" y="452718"/>
            <a:ext cx="9404723" cy="1400530"/>
          </a:xfrm>
        </p:spPr>
        <p:txBody>
          <a:bodyPr>
            <a:normAutofit fontScale="90000"/>
          </a:bodyPr>
          <a:lstStyle/>
          <a:p>
            <a:pPr algn="ctr"/>
            <a:br>
              <a:rPr lang="en-US" sz="2800" b="1" i="1"/>
            </a:br>
            <a:r>
              <a:rPr lang="en-US" sz="3200" b="1" i="1"/>
              <a:t>1- Data Collection and Infrastructure Design Implement Data Warehouse </a:t>
            </a:r>
          </a:p>
        </p:txBody>
      </p:sp>
      <p:sp>
        <p:nvSpPr>
          <p:cNvPr id="9" name="Content Placeholder 8">
            <a:extLst>
              <a:ext uri="{FF2B5EF4-FFF2-40B4-BE49-F238E27FC236}">
                <a16:creationId xmlns:a16="http://schemas.microsoft.com/office/drawing/2014/main" id="{C7E52DEB-C0CD-AC65-FB97-2F768ED0EF09}"/>
              </a:ext>
            </a:extLst>
          </p:cNvPr>
          <p:cNvSpPr>
            <a:spLocks noGrp="1"/>
          </p:cNvSpPr>
          <p:nvPr>
            <p:ph idx="1"/>
          </p:nvPr>
        </p:nvSpPr>
        <p:spPr>
          <a:xfrm>
            <a:off x="1103312" y="2052918"/>
            <a:ext cx="8946541" cy="4195481"/>
          </a:xfrm>
        </p:spPr>
        <p:txBody>
          <a:bodyPr>
            <a:normAutofit/>
          </a:bodyPr>
          <a:lstStyle/>
          <a:p>
            <a:endParaRPr lang="en-US"/>
          </a:p>
          <a:p>
            <a:r>
              <a:rPr lang="en-US" sz="2400" b="1" i="1"/>
              <a:t>Create a Data Lake using Microsoft Azure Data Lake to store all raw, unstructured data from sensors and plant monitoring systems.</a:t>
            </a:r>
          </a:p>
          <a:p>
            <a:endParaRPr lang="en-US" sz="2400" b="1" i="1"/>
          </a:p>
          <a:p>
            <a:endParaRPr lang="en-US" sz="2400" b="1" i="1"/>
          </a:p>
          <a:p>
            <a:r>
              <a:rPr lang="en-US" sz="2400" b="1" i="1"/>
              <a:t> Design a database using SQL Server to store structured data such as product quality and equipment performance data</a:t>
            </a:r>
          </a:p>
        </p:txBody>
      </p:sp>
    </p:spTree>
    <p:extLst>
      <p:ext uri="{BB962C8B-B14F-4D97-AF65-F5344CB8AC3E}">
        <p14:creationId xmlns:p14="http://schemas.microsoft.com/office/powerpoint/2010/main" val="16630978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8" name="Picture 7">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1" name="Oval 10">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 name="Picture 14">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7" name="Rectangle 16">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a:extLst>
              <a:ext uri="{FF2B5EF4-FFF2-40B4-BE49-F238E27FC236}">
                <a16:creationId xmlns:a16="http://schemas.microsoft.com/office/drawing/2014/main" id="{267D4780-8F81-0250-D344-DB7B82D3FA11}"/>
              </a:ext>
            </a:extLst>
          </p:cNvPr>
          <p:cNvPicPr>
            <a:picLocks noChangeAspect="1"/>
          </p:cNvPicPr>
          <p:nvPr/>
        </p:nvPicPr>
        <p:blipFill>
          <a:blip r:embed="rId7"/>
          <a:stretch>
            <a:fillRect/>
          </a:stretch>
        </p:blipFill>
        <p:spPr>
          <a:xfrm>
            <a:off x="643467" y="661839"/>
            <a:ext cx="10905066" cy="5534321"/>
          </a:xfrm>
          <a:prstGeom prst="rect">
            <a:avLst/>
          </a:prstGeom>
        </p:spPr>
      </p:pic>
      <p:sp>
        <p:nvSpPr>
          <p:cNvPr id="21" name="Rectangle 20">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116096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 name="Picture 8">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1" name="Oval 10">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 name="Picture 14">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7" name="Rectangle 16">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a:extLst>
              <a:ext uri="{FF2B5EF4-FFF2-40B4-BE49-F238E27FC236}">
                <a16:creationId xmlns:a16="http://schemas.microsoft.com/office/drawing/2014/main" id="{F80931F1-4F79-BC8F-A839-B1197B537F55}"/>
              </a:ext>
            </a:extLst>
          </p:cNvPr>
          <p:cNvPicPr>
            <a:picLocks noChangeAspect="1"/>
          </p:cNvPicPr>
          <p:nvPr/>
        </p:nvPicPr>
        <p:blipFill>
          <a:blip r:embed="rId7"/>
          <a:stretch>
            <a:fillRect/>
          </a:stretch>
        </p:blipFill>
        <p:spPr>
          <a:xfrm>
            <a:off x="643467" y="661839"/>
            <a:ext cx="10905066" cy="5534321"/>
          </a:xfrm>
          <a:prstGeom prst="rect">
            <a:avLst/>
          </a:prstGeom>
        </p:spPr>
      </p:pic>
      <p:sp>
        <p:nvSpPr>
          <p:cNvPr id="21" name="Rectangle 20">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7021609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 name="Picture 8">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1" name="Oval 10">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 name="Picture 14">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7" name="Rectangle 16">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a:extLst>
              <a:ext uri="{FF2B5EF4-FFF2-40B4-BE49-F238E27FC236}">
                <a16:creationId xmlns:a16="http://schemas.microsoft.com/office/drawing/2014/main" id="{FC5EF095-62B1-845A-1BDC-74B4A9DE0392}"/>
              </a:ext>
            </a:extLst>
          </p:cNvPr>
          <p:cNvPicPr>
            <a:picLocks noChangeAspect="1"/>
          </p:cNvPicPr>
          <p:nvPr/>
        </p:nvPicPr>
        <p:blipFill>
          <a:blip r:embed="rId7"/>
          <a:stretch>
            <a:fillRect/>
          </a:stretch>
        </p:blipFill>
        <p:spPr>
          <a:xfrm>
            <a:off x="643467" y="661839"/>
            <a:ext cx="10905066" cy="5534321"/>
          </a:xfrm>
          <a:prstGeom prst="rect">
            <a:avLst/>
          </a:prstGeom>
        </p:spPr>
      </p:pic>
      <p:sp>
        <p:nvSpPr>
          <p:cNvPr id="21" name="Rectangle 20">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5838861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1BB1E-8A37-227B-E086-119291863926}"/>
              </a:ext>
            </a:extLst>
          </p:cNvPr>
          <p:cNvSpPr>
            <a:spLocks noGrp="1"/>
          </p:cNvSpPr>
          <p:nvPr>
            <p:ph type="title"/>
          </p:nvPr>
        </p:nvSpPr>
        <p:spPr>
          <a:xfrm>
            <a:off x="646111" y="452718"/>
            <a:ext cx="9404723" cy="1400530"/>
          </a:xfrm>
        </p:spPr>
        <p:txBody>
          <a:bodyPr>
            <a:normAutofit/>
          </a:bodyPr>
          <a:lstStyle/>
          <a:p>
            <a:r>
              <a:rPr lang="en-US"/>
              <a:t>Team members </a:t>
            </a:r>
          </a:p>
        </p:txBody>
      </p:sp>
      <p:sp>
        <p:nvSpPr>
          <p:cNvPr id="12" name="Rectangle 11">
            <a:extLst>
              <a:ext uri="{FF2B5EF4-FFF2-40B4-BE49-F238E27FC236}">
                <a16:creationId xmlns:a16="http://schemas.microsoft.com/office/drawing/2014/main" id="{0D187C4E-14B9-4504-B200-5127823FA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ar-EG"/>
          </a:p>
        </p:txBody>
      </p:sp>
      <p:graphicFrame>
        <p:nvGraphicFramePr>
          <p:cNvPr id="5" name="Content Placeholder 2">
            <a:extLst>
              <a:ext uri="{FF2B5EF4-FFF2-40B4-BE49-F238E27FC236}">
                <a16:creationId xmlns:a16="http://schemas.microsoft.com/office/drawing/2014/main" id="{55A9BDB1-4BC4-BED1-59FB-2D74AA94DDCA}"/>
              </a:ext>
            </a:extLst>
          </p:cNvPr>
          <p:cNvGraphicFramePr>
            <a:graphicFrameLocks noGrp="1"/>
          </p:cNvGraphicFramePr>
          <p:nvPr>
            <p:ph idx="1"/>
            <p:extLst>
              <p:ext uri="{D42A27DB-BD31-4B8C-83A1-F6EECF244321}">
                <p14:modId xmlns:p14="http://schemas.microsoft.com/office/powerpoint/2010/main" val="2149267295"/>
              </p:ext>
            </p:extLst>
          </p:nvPr>
        </p:nvGraphicFramePr>
        <p:xfrm>
          <a:off x="1103312" y="2052918"/>
          <a:ext cx="8946541" cy="41954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02152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 name="Picture 8">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1" name="Oval 10">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 name="Picture 14">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7" name="Rectangle 16">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a:extLst>
              <a:ext uri="{FF2B5EF4-FFF2-40B4-BE49-F238E27FC236}">
                <a16:creationId xmlns:a16="http://schemas.microsoft.com/office/drawing/2014/main" id="{816AFF28-9CA5-A809-3AA0-BDC70341B00E}"/>
              </a:ext>
            </a:extLst>
          </p:cNvPr>
          <p:cNvPicPr>
            <a:picLocks noChangeAspect="1"/>
          </p:cNvPicPr>
          <p:nvPr/>
        </p:nvPicPr>
        <p:blipFill>
          <a:blip r:embed="rId7"/>
          <a:stretch>
            <a:fillRect/>
          </a:stretch>
        </p:blipFill>
        <p:spPr>
          <a:xfrm>
            <a:off x="643467" y="661839"/>
            <a:ext cx="10905066" cy="5534321"/>
          </a:xfrm>
          <a:prstGeom prst="rect">
            <a:avLst/>
          </a:prstGeom>
        </p:spPr>
      </p:pic>
      <p:sp>
        <p:nvSpPr>
          <p:cNvPr id="21" name="Rectangle 20">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1152043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304F86-3B91-68C9-DABE-0B374DDFCA8A}"/>
              </a:ext>
            </a:extLst>
          </p:cNvPr>
          <p:cNvPicPr>
            <a:picLocks noChangeAspect="1"/>
          </p:cNvPicPr>
          <p:nvPr/>
        </p:nvPicPr>
        <p:blipFill>
          <a:blip r:embed="rId2"/>
          <a:stretch>
            <a:fillRect/>
          </a:stretch>
        </p:blipFill>
        <p:spPr>
          <a:xfrm>
            <a:off x="0" y="333375"/>
            <a:ext cx="12192000" cy="6191250"/>
          </a:xfrm>
          <a:prstGeom prst="rect">
            <a:avLst/>
          </a:prstGeom>
        </p:spPr>
      </p:pic>
    </p:spTree>
    <p:extLst>
      <p:ext uri="{BB962C8B-B14F-4D97-AF65-F5344CB8AC3E}">
        <p14:creationId xmlns:p14="http://schemas.microsoft.com/office/powerpoint/2010/main" val="8000981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 name="Picture 8">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1" name="Oval 10">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 name="Picture 14">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7" name="Rectangle 16">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a:extLst>
              <a:ext uri="{FF2B5EF4-FFF2-40B4-BE49-F238E27FC236}">
                <a16:creationId xmlns:a16="http://schemas.microsoft.com/office/drawing/2014/main" id="{C761F569-358E-3C0A-6EBC-8959BCF39067}"/>
              </a:ext>
            </a:extLst>
          </p:cNvPr>
          <p:cNvPicPr>
            <a:picLocks noChangeAspect="1"/>
          </p:cNvPicPr>
          <p:nvPr/>
        </p:nvPicPr>
        <p:blipFill>
          <a:blip r:embed="rId7"/>
          <a:stretch>
            <a:fillRect/>
          </a:stretch>
        </p:blipFill>
        <p:spPr>
          <a:xfrm>
            <a:off x="643467" y="661839"/>
            <a:ext cx="10905066" cy="5534321"/>
          </a:xfrm>
          <a:prstGeom prst="rect">
            <a:avLst/>
          </a:prstGeom>
        </p:spPr>
      </p:pic>
      <p:sp>
        <p:nvSpPr>
          <p:cNvPr id="21" name="Rectangle 20">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375336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 name="Picture 8">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1" name="Oval 10">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 name="Picture 14">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7" name="Rectangle 16">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a:extLst>
              <a:ext uri="{FF2B5EF4-FFF2-40B4-BE49-F238E27FC236}">
                <a16:creationId xmlns:a16="http://schemas.microsoft.com/office/drawing/2014/main" id="{A686DF81-7F1C-6E53-8741-26CC297FFC05}"/>
              </a:ext>
            </a:extLst>
          </p:cNvPr>
          <p:cNvPicPr>
            <a:picLocks noChangeAspect="1"/>
          </p:cNvPicPr>
          <p:nvPr/>
        </p:nvPicPr>
        <p:blipFill>
          <a:blip r:embed="rId7"/>
          <a:stretch>
            <a:fillRect/>
          </a:stretch>
        </p:blipFill>
        <p:spPr>
          <a:xfrm>
            <a:off x="643467" y="661839"/>
            <a:ext cx="10905066" cy="5534321"/>
          </a:xfrm>
          <a:prstGeom prst="rect">
            <a:avLst/>
          </a:prstGeom>
        </p:spPr>
      </p:pic>
      <p:sp>
        <p:nvSpPr>
          <p:cNvPr id="21" name="Rectangle 20">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5037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1239AD56-FB0D-3C17-7AB2-27FA39DE66E2}"/>
              </a:ext>
            </a:extLst>
          </p:cNvPr>
          <p:cNvPicPr>
            <a:picLocks noChangeAspect="1"/>
          </p:cNvPicPr>
          <p:nvPr/>
        </p:nvPicPr>
        <p:blipFill>
          <a:blip r:embed="rId7"/>
          <a:stretch>
            <a:fillRect/>
          </a:stretch>
        </p:blipFill>
        <p:spPr>
          <a:xfrm>
            <a:off x="643467" y="907204"/>
            <a:ext cx="10905066" cy="5043592"/>
          </a:xfrm>
          <a:prstGeom prst="rect">
            <a:avLst/>
          </a:prstGeom>
        </p:spPr>
      </p:pic>
      <p:sp>
        <p:nvSpPr>
          <p:cNvPr id="22" name="Rectangle 21">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7770411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9787B81-C7DF-412B-A405-EF4454012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robot thinking about something">
            <a:extLst>
              <a:ext uri="{FF2B5EF4-FFF2-40B4-BE49-F238E27FC236}">
                <a16:creationId xmlns:a16="http://schemas.microsoft.com/office/drawing/2014/main" id="{621CD594-37D1-8456-CC44-9983C7B6C78A}"/>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b="12451"/>
          <a:stretch/>
        </p:blipFill>
        <p:spPr>
          <a:xfrm>
            <a:off x="20" y="-1"/>
            <a:ext cx="12191980" cy="6858000"/>
          </a:xfrm>
          <a:prstGeom prst="rect">
            <a:avLst/>
          </a:prstGeom>
        </p:spPr>
      </p:pic>
      <p:sp>
        <p:nvSpPr>
          <p:cNvPr id="2" name="Title 1">
            <a:extLst>
              <a:ext uri="{FF2B5EF4-FFF2-40B4-BE49-F238E27FC236}">
                <a16:creationId xmlns:a16="http://schemas.microsoft.com/office/drawing/2014/main" id="{00A61C38-9E16-12FA-3D27-3F3EEC660DE5}"/>
              </a:ext>
            </a:extLst>
          </p:cNvPr>
          <p:cNvSpPr>
            <a:spLocks noGrp="1"/>
          </p:cNvSpPr>
          <p:nvPr>
            <p:ph type="title"/>
          </p:nvPr>
        </p:nvSpPr>
        <p:spPr>
          <a:xfrm>
            <a:off x="646111" y="452718"/>
            <a:ext cx="9404723" cy="1400530"/>
          </a:xfrm>
        </p:spPr>
        <p:txBody>
          <a:bodyPr>
            <a:normAutofit/>
          </a:bodyPr>
          <a:lstStyle/>
          <a:p>
            <a:pPr algn="ctr"/>
            <a:r>
              <a:rPr lang="en-US" sz="3200" b="1" i="1"/>
              <a:t>  2- Machine Learning and Predictive Analytics      Development</a:t>
            </a:r>
          </a:p>
        </p:txBody>
      </p:sp>
      <p:sp>
        <p:nvSpPr>
          <p:cNvPr id="9" name="Content Placeholder 8">
            <a:extLst>
              <a:ext uri="{FF2B5EF4-FFF2-40B4-BE49-F238E27FC236}">
                <a16:creationId xmlns:a16="http://schemas.microsoft.com/office/drawing/2014/main" id="{EFCAE833-DB0A-569F-4655-EDAD9C0CF039}"/>
              </a:ext>
            </a:extLst>
          </p:cNvPr>
          <p:cNvSpPr>
            <a:spLocks noGrp="1"/>
          </p:cNvSpPr>
          <p:nvPr>
            <p:ph idx="1"/>
          </p:nvPr>
        </p:nvSpPr>
        <p:spPr>
          <a:xfrm>
            <a:off x="1103312" y="2052918"/>
            <a:ext cx="8946541" cy="4195481"/>
          </a:xfrm>
        </p:spPr>
        <p:txBody>
          <a:bodyPr>
            <a:normAutofit/>
          </a:bodyPr>
          <a:lstStyle/>
          <a:p>
            <a:endParaRPr lang="en-US"/>
          </a:p>
          <a:p>
            <a:r>
              <a:rPr lang="en-US" sz="2400" b="1"/>
              <a:t> Develop machine learning models with Azure Machine Learning to analyze large datasets and detect patterns leading to defects.</a:t>
            </a:r>
          </a:p>
          <a:p>
            <a:endParaRPr lang="en-US" sz="2400" b="1"/>
          </a:p>
          <a:p>
            <a:endParaRPr lang="en-US" sz="2400" b="1"/>
          </a:p>
          <a:p>
            <a:r>
              <a:rPr lang="en-US" sz="2400" b="1"/>
              <a:t> Integrate and Analyze Variables: Study the impact of environmental factors on production quality and suggest improvements to the process</a:t>
            </a:r>
          </a:p>
        </p:txBody>
      </p:sp>
    </p:spTree>
    <p:extLst>
      <p:ext uri="{BB962C8B-B14F-4D97-AF65-F5344CB8AC3E}">
        <p14:creationId xmlns:p14="http://schemas.microsoft.com/office/powerpoint/2010/main" val="19287092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06837645-43BB-B2B0-8746-DAC3F1799251}"/>
              </a:ext>
            </a:extLst>
          </p:cNvPr>
          <p:cNvPicPr>
            <a:picLocks noChangeAspect="1"/>
          </p:cNvPicPr>
          <p:nvPr/>
        </p:nvPicPr>
        <p:blipFill>
          <a:blip r:embed="rId3"/>
          <a:stretch>
            <a:fillRect/>
          </a:stretch>
        </p:blipFill>
        <p:spPr>
          <a:xfrm>
            <a:off x="687198" y="643467"/>
            <a:ext cx="10817603" cy="5571066"/>
          </a:xfrm>
          <a:prstGeom prst="rect">
            <a:avLst/>
          </a:prstGeom>
        </p:spPr>
      </p:pic>
      <p:sp>
        <p:nvSpPr>
          <p:cNvPr id="16" name="Rectangle 15">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041373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 program&#10;&#10;Description automatically generated">
            <a:extLst>
              <a:ext uri="{FF2B5EF4-FFF2-40B4-BE49-F238E27FC236}">
                <a16:creationId xmlns:a16="http://schemas.microsoft.com/office/drawing/2014/main" id="{160C5617-04E6-C1C1-CD4D-E2C6DCC51FD6}"/>
              </a:ext>
            </a:extLst>
          </p:cNvPr>
          <p:cNvPicPr>
            <a:picLocks noChangeAspect="1"/>
          </p:cNvPicPr>
          <p:nvPr/>
        </p:nvPicPr>
        <p:blipFill>
          <a:blip r:embed="rId3"/>
          <a:stretch>
            <a:fillRect/>
          </a:stretch>
        </p:blipFill>
        <p:spPr>
          <a:xfrm>
            <a:off x="643467" y="1343407"/>
            <a:ext cx="10905066" cy="4171186"/>
          </a:xfrm>
          <a:prstGeom prst="rect">
            <a:avLst/>
          </a:prstGeom>
        </p:spPr>
      </p:pic>
      <p:sp>
        <p:nvSpPr>
          <p:cNvPr id="9" name="Rectangle 8">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13587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 screen&#10;&#10;Description automatically generated">
            <a:extLst>
              <a:ext uri="{FF2B5EF4-FFF2-40B4-BE49-F238E27FC236}">
                <a16:creationId xmlns:a16="http://schemas.microsoft.com/office/drawing/2014/main" id="{24FF1580-551F-3D26-36A2-D6B452AE411C}"/>
              </a:ext>
            </a:extLst>
          </p:cNvPr>
          <p:cNvPicPr>
            <a:picLocks noChangeAspect="1"/>
          </p:cNvPicPr>
          <p:nvPr/>
        </p:nvPicPr>
        <p:blipFill>
          <a:blip r:embed="rId3"/>
          <a:stretch>
            <a:fillRect/>
          </a:stretch>
        </p:blipFill>
        <p:spPr>
          <a:xfrm>
            <a:off x="643467" y="879940"/>
            <a:ext cx="10905066" cy="5098119"/>
          </a:xfrm>
          <a:prstGeom prst="rect">
            <a:avLst/>
          </a:prstGeom>
        </p:spPr>
      </p:pic>
      <p:sp>
        <p:nvSpPr>
          <p:cNvPr id="9" name="Rectangle 8">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2798300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3" name="Picture 2" descr="A screenshot of a computer&#10;&#10;Description automatically generated">
            <a:extLst>
              <a:ext uri="{FF2B5EF4-FFF2-40B4-BE49-F238E27FC236}">
                <a16:creationId xmlns:a16="http://schemas.microsoft.com/office/drawing/2014/main" id="{AE43228C-7FBD-4B42-8E41-5C2E152B914B}"/>
              </a:ext>
            </a:extLst>
          </p:cNvPr>
          <p:cNvPicPr>
            <a:picLocks noChangeAspect="1"/>
          </p:cNvPicPr>
          <p:nvPr/>
        </p:nvPicPr>
        <p:blipFill>
          <a:blip r:embed="rId3"/>
          <a:stretch>
            <a:fillRect/>
          </a:stretch>
        </p:blipFill>
        <p:spPr>
          <a:xfrm>
            <a:off x="156575" y="386550"/>
            <a:ext cx="11868411" cy="6084901"/>
          </a:xfrm>
          <a:prstGeom prst="rect">
            <a:avLst/>
          </a:prstGeom>
        </p:spPr>
      </p:pic>
    </p:spTree>
    <p:extLst>
      <p:ext uri="{BB962C8B-B14F-4D97-AF65-F5344CB8AC3E}">
        <p14:creationId xmlns:p14="http://schemas.microsoft.com/office/powerpoint/2010/main" val="163977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A4E34E-848F-3FB4-57FA-6035630A21A4}"/>
              </a:ext>
            </a:extLst>
          </p:cNvPr>
          <p:cNvSpPr>
            <a:spLocks noGrp="1"/>
          </p:cNvSpPr>
          <p:nvPr>
            <p:ph type="title"/>
          </p:nvPr>
        </p:nvSpPr>
        <p:spPr>
          <a:xfrm>
            <a:off x="648931" y="629266"/>
            <a:ext cx="4166510" cy="1622321"/>
          </a:xfrm>
        </p:spPr>
        <p:txBody>
          <a:bodyPr>
            <a:normAutofit/>
          </a:bodyPr>
          <a:lstStyle/>
          <a:p>
            <a:r>
              <a:rPr lang="en-US" b="1" i="1" u="sng">
                <a:solidFill>
                  <a:srgbClr val="EBEBEB"/>
                </a:solidFill>
              </a:rPr>
              <a:t>Agenda</a:t>
            </a:r>
          </a:p>
        </p:txBody>
      </p:sp>
      <p:sp>
        <p:nvSpPr>
          <p:cNvPr id="30"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7" name="Freeform: Shape 26">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5" name="Content Placeholder 4" descr="A blue and black clipboard with a pen&#10;&#10;Description automatically generated">
            <a:extLst>
              <a:ext uri="{FF2B5EF4-FFF2-40B4-BE49-F238E27FC236}">
                <a16:creationId xmlns:a16="http://schemas.microsoft.com/office/drawing/2014/main" id="{FA8BD68A-68F5-65E6-F0BE-9518FE201C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3992" y="704054"/>
            <a:ext cx="5449889" cy="5449889"/>
          </a:xfrm>
          <a:prstGeom prst="rect">
            <a:avLst/>
          </a:prstGeom>
          <a:effectLst/>
        </p:spPr>
      </p:pic>
      <p:sp>
        <p:nvSpPr>
          <p:cNvPr id="29" name="Rectangle 28">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9" name="Content Placeholder 8">
            <a:extLst>
              <a:ext uri="{FF2B5EF4-FFF2-40B4-BE49-F238E27FC236}">
                <a16:creationId xmlns:a16="http://schemas.microsoft.com/office/drawing/2014/main" id="{83938630-B349-A538-FED5-4EAD939CA56A}"/>
              </a:ext>
            </a:extLst>
          </p:cNvPr>
          <p:cNvSpPr>
            <a:spLocks noGrp="1"/>
          </p:cNvSpPr>
          <p:nvPr>
            <p:ph idx="1"/>
          </p:nvPr>
        </p:nvSpPr>
        <p:spPr>
          <a:xfrm>
            <a:off x="510386" y="2161309"/>
            <a:ext cx="4166509" cy="3785419"/>
          </a:xfrm>
        </p:spPr>
        <p:txBody>
          <a:bodyPr vert="horz" lIns="91440" tIns="45720" rIns="91440" bIns="45720" rtlCol="0" anchor="t">
            <a:noAutofit/>
          </a:bodyPr>
          <a:lstStyle/>
          <a:p>
            <a:r>
              <a:rPr lang="en-US" sz="2800" b="1" i="1">
                <a:solidFill>
                  <a:srgbClr val="EBEBEB"/>
                </a:solidFill>
              </a:rPr>
              <a:t>Problem statement </a:t>
            </a:r>
          </a:p>
          <a:p>
            <a:r>
              <a:rPr lang="en-US" sz="2800" b="1" i="1">
                <a:solidFill>
                  <a:srgbClr val="EBEBEB"/>
                </a:solidFill>
              </a:rPr>
              <a:t>Project objectives</a:t>
            </a:r>
          </a:p>
          <a:p>
            <a:r>
              <a:rPr lang="en-US" sz="2800" b="1" i="1">
                <a:solidFill>
                  <a:srgbClr val="EBEBEB"/>
                </a:solidFill>
              </a:rPr>
              <a:t>Expected outcomes</a:t>
            </a:r>
          </a:p>
          <a:p>
            <a:pPr>
              <a:buClr>
                <a:srgbClr val="F7F7F7"/>
              </a:buClr>
            </a:pPr>
            <a:r>
              <a:rPr lang="en-US" sz="2800" b="1" i="1">
                <a:solidFill>
                  <a:srgbClr val="EBEBEB"/>
                </a:solidFill>
              </a:rPr>
              <a:t>technologies used </a:t>
            </a:r>
            <a:endParaRPr lang="en-US" sz="2800">
              <a:solidFill>
                <a:srgbClr val="EBEBEB"/>
              </a:solidFill>
            </a:endParaRPr>
          </a:p>
          <a:p>
            <a:r>
              <a:rPr lang="en-US" sz="2800" b="1" i="1">
                <a:solidFill>
                  <a:srgbClr val="EBEBEB"/>
                </a:solidFill>
              </a:rPr>
              <a:t>Challenges </a:t>
            </a:r>
          </a:p>
          <a:p>
            <a:pPr>
              <a:buClr>
                <a:srgbClr val="F7F7F7"/>
              </a:buClr>
            </a:pPr>
            <a:r>
              <a:rPr lang="en-US" sz="2800" b="1" i="1">
                <a:solidFill>
                  <a:srgbClr val="EBEBEB"/>
                </a:solidFill>
              </a:rPr>
              <a:t>System Components</a:t>
            </a:r>
          </a:p>
          <a:p>
            <a:pPr>
              <a:buClr>
                <a:srgbClr val="F7F7F7"/>
              </a:buClr>
            </a:pPr>
            <a:endParaRPr lang="en-US" sz="2800" b="1" i="1">
              <a:solidFill>
                <a:srgbClr val="EBEBEB"/>
              </a:solidFill>
            </a:endParaRPr>
          </a:p>
          <a:p>
            <a:pPr>
              <a:buClr>
                <a:srgbClr val="F7F7F7"/>
              </a:buClr>
            </a:pPr>
            <a:endParaRPr lang="en-US" sz="2800" b="1" i="1">
              <a:solidFill>
                <a:srgbClr val="EBEBEB"/>
              </a:solidFill>
            </a:endParaRPr>
          </a:p>
          <a:p>
            <a:endParaRPr lang="en-US" sz="2800" b="1" i="1">
              <a:solidFill>
                <a:srgbClr val="EBEBEB"/>
              </a:solidFill>
            </a:endParaRPr>
          </a:p>
        </p:txBody>
      </p:sp>
    </p:spTree>
    <p:extLst>
      <p:ext uri="{BB962C8B-B14F-4D97-AF65-F5344CB8AC3E}">
        <p14:creationId xmlns:p14="http://schemas.microsoft.com/office/powerpoint/2010/main" val="3893584257"/>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2B4EA804-45E0-4E69-56BA-5DD3257F2DF4}"/>
              </a:ext>
            </a:extLst>
          </p:cNvPr>
          <p:cNvPicPr>
            <a:picLocks noChangeAspect="1"/>
          </p:cNvPicPr>
          <p:nvPr/>
        </p:nvPicPr>
        <p:blipFill>
          <a:blip r:embed="rId2"/>
          <a:stretch>
            <a:fillRect/>
          </a:stretch>
        </p:blipFill>
        <p:spPr>
          <a:xfrm>
            <a:off x="1106466" y="194088"/>
            <a:ext cx="9091809" cy="3046043"/>
          </a:xfrm>
          <a:prstGeom prst="rect">
            <a:avLst/>
          </a:prstGeom>
        </p:spPr>
      </p:pic>
      <p:pic>
        <p:nvPicPr>
          <p:cNvPr id="3" name="Picture 2">
            <a:extLst>
              <a:ext uri="{FF2B5EF4-FFF2-40B4-BE49-F238E27FC236}">
                <a16:creationId xmlns:a16="http://schemas.microsoft.com/office/drawing/2014/main" id="{9EF5E54B-4CC4-E68C-38A3-59783D41FF2B}"/>
              </a:ext>
            </a:extLst>
          </p:cNvPr>
          <p:cNvPicPr>
            <a:picLocks noChangeAspect="1"/>
          </p:cNvPicPr>
          <p:nvPr/>
        </p:nvPicPr>
        <p:blipFill>
          <a:blip r:embed="rId3"/>
          <a:stretch>
            <a:fillRect/>
          </a:stretch>
        </p:blipFill>
        <p:spPr>
          <a:xfrm>
            <a:off x="1106466" y="3426651"/>
            <a:ext cx="9091808" cy="3230149"/>
          </a:xfrm>
          <a:prstGeom prst="rect">
            <a:avLst/>
          </a:prstGeom>
        </p:spPr>
      </p:pic>
    </p:spTree>
    <p:extLst>
      <p:ext uri="{BB962C8B-B14F-4D97-AF65-F5344CB8AC3E}">
        <p14:creationId xmlns:p14="http://schemas.microsoft.com/office/powerpoint/2010/main" val="35287171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93BFA88F-CC5F-AF4E-E3AF-6481CA53A12E}"/>
              </a:ext>
            </a:extLst>
          </p:cNvPr>
          <p:cNvPicPr>
            <a:picLocks noChangeAspect="1"/>
          </p:cNvPicPr>
          <p:nvPr/>
        </p:nvPicPr>
        <p:blipFill>
          <a:blip r:embed="rId3"/>
          <a:stretch>
            <a:fillRect/>
          </a:stretch>
        </p:blipFill>
        <p:spPr>
          <a:xfrm>
            <a:off x="643467" y="893573"/>
            <a:ext cx="10905066" cy="5070854"/>
          </a:xfrm>
          <a:prstGeom prst="rect">
            <a:avLst/>
          </a:prstGeom>
        </p:spPr>
      </p:pic>
      <p:sp>
        <p:nvSpPr>
          <p:cNvPr id="16" name="Rectangle 15">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728439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8C011475-566F-6933-7846-A7CE7F4785CF}"/>
              </a:ext>
            </a:extLst>
          </p:cNvPr>
          <p:cNvPicPr>
            <a:picLocks noChangeAspect="1"/>
          </p:cNvPicPr>
          <p:nvPr/>
        </p:nvPicPr>
        <p:blipFill>
          <a:blip r:embed="rId3"/>
          <a:stretch>
            <a:fillRect/>
          </a:stretch>
        </p:blipFill>
        <p:spPr>
          <a:xfrm>
            <a:off x="476453" y="482669"/>
            <a:ext cx="11239093" cy="5892661"/>
          </a:xfrm>
          <a:prstGeom prst="rect">
            <a:avLst/>
          </a:prstGeom>
        </p:spPr>
      </p:pic>
      <p:sp>
        <p:nvSpPr>
          <p:cNvPr id="23" name="Rectangle 22">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731512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9787B81-C7DF-412B-A405-EF4454012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hallway with lights and lines&#10;&#10;Description automatically generated with medium confidence">
            <a:extLst>
              <a:ext uri="{FF2B5EF4-FFF2-40B4-BE49-F238E27FC236}">
                <a16:creationId xmlns:a16="http://schemas.microsoft.com/office/drawing/2014/main" id="{D87CC61B-1937-5901-C793-159F7F80B1E6}"/>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l="6667"/>
          <a:stretch/>
        </p:blipFill>
        <p:spPr>
          <a:xfrm>
            <a:off x="20" y="-1"/>
            <a:ext cx="12191980" cy="6858000"/>
          </a:xfrm>
          <a:prstGeom prst="rect">
            <a:avLst/>
          </a:prstGeom>
        </p:spPr>
      </p:pic>
      <p:sp>
        <p:nvSpPr>
          <p:cNvPr id="2" name="Title 1">
            <a:extLst>
              <a:ext uri="{FF2B5EF4-FFF2-40B4-BE49-F238E27FC236}">
                <a16:creationId xmlns:a16="http://schemas.microsoft.com/office/drawing/2014/main" id="{B7634C54-7F33-039F-330D-F5AE5C5D7B41}"/>
              </a:ext>
            </a:extLst>
          </p:cNvPr>
          <p:cNvSpPr>
            <a:spLocks noGrp="1"/>
          </p:cNvSpPr>
          <p:nvPr>
            <p:ph type="title"/>
          </p:nvPr>
        </p:nvSpPr>
        <p:spPr>
          <a:xfrm>
            <a:off x="645130" y="822369"/>
            <a:ext cx="9404723" cy="1400530"/>
          </a:xfrm>
        </p:spPr>
        <p:txBody>
          <a:bodyPr>
            <a:normAutofit/>
          </a:bodyPr>
          <a:lstStyle/>
          <a:p>
            <a:pPr algn="ctr"/>
            <a:r>
              <a:rPr lang="en-US" sz="3600" b="1" i="1"/>
              <a:t>3-Preliminary Analysis using power BI</a:t>
            </a:r>
          </a:p>
        </p:txBody>
      </p:sp>
      <p:sp>
        <p:nvSpPr>
          <p:cNvPr id="9" name="Content Placeholder 8">
            <a:extLst>
              <a:ext uri="{FF2B5EF4-FFF2-40B4-BE49-F238E27FC236}">
                <a16:creationId xmlns:a16="http://schemas.microsoft.com/office/drawing/2014/main" id="{1652DC65-B584-FD3A-19DB-981A12EF1D8F}"/>
              </a:ext>
            </a:extLst>
          </p:cNvPr>
          <p:cNvSpPr>
            <a:spLocks noGrp="1"/>
          </p:cNvSpPr>
          <p:nvPr>
            <p:ph idx="1"/>
          </p:nvPr>
        </p:nvSpPr>
        <p:spPr>
          <a:xfrm>
            <a:off x="1103312" y="2882327"/>
            <a:ext cx="8946541" cy="4195481"/>
          </a:xfrm>
        </p:spPr>
        <p:txBody>
          <a:bodyPr>
            <a:normAutofit/>
          </a:bodyPr>
          <a:lstStyle/>
          <a:p>
            <a:r>
              <a:rPr lang="en-US" sz="2400" b="1" i="1"/>
              <a:t>Conduct initial data analysis with Power BI to create visual reports on defect rates and equipment performance</a:t>
            </a:r>
          </a:p>
        </p:txBody>
      </p:sp>
    </p:spTree>
    <p:extLst>
      <p:ext uri="{BB962C8B-B14F-4D97-AF65-F5344CB8AC3E}">
        <p14:creationId xmlns:p14="http://schemas.microsoft.com/office/powerpoint/2010/main" val="22844889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a:extLst>
              <a:ext uri="{FF2B5EF4-FFF2-40B4-BE49-F238E27FC236}">
                <a16:creationId xmlns:a16="http://schemas.microsoft.com/office/drawing/2014/main" id="{1AE18E1D-9F52-15FC-1D14-7C73D698BF70}"/>
              </a:ext>
            </a:extLst>
          </p:cNvPr>
          <p:cNvPicPr>
            <a:picLocks noChangeAspect="1"/>
          </p:cNvPicPr>
          <p:nvPr/>
        </p:nvPicPr>
        <p:blipFill>
          <a:blip r:embed="rId3"/>
          <a:stretch>
            <a:fillRect/>
          </a:stretch>
        </p:blipFill>
        <p:spPr>
          <a:xfrm>
            <a:off x="539083" y="566302"/>
            <a:ext cx="11113833" cy="5808903"/>
          </a:xfrm>
          <a:prstGeom prst="rect">
            <a:avLst/>
          </a:prstGeom>
        </p:spPr>
      </p:pic>
      <p:sp>
        <p:nvSpPr>
          <p:cNvPr id="30" name="Rectangle 29">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2910549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FBF0C-4642-E703-7C38-70A3F998FAEC}"/>
              </a:ext>
            </a:extLst>
          </p:cNvPr>
          <p:cNvSpPr>
            <a:spLocks noGrp="1"/>
          </p:cNvSpPr>
          <p:nvPr>
            <p:ph type="title"/>
          </p:nvPr>
        </p:nvSpPr>
        <p:spPr/>
        <p:txBody>
          <a:bodyPr/>
          <a:lstStyle/>
          <a:p>
            <a:endParaRPr lang="en-US"/>
          </a:p>
        </p:txBody>
      </p:sp>
      <p:pic>
        <p:nvPicPr>
          <p:cNvPr id="5" name="Content Placeholder 4" descr="A screenshot of a computer&#10;&#10;Description automatically generated">
            <a:extLst>
              <a:ext uri="{FF2B5EF4-FFF2-40B4-BE49-F238E27FC236}">
                <a16:creationId xmlns:a16="http://schemas.microsoft.com/office/drawing/2014/main" id="{7E1B1F77-00C7-399E-FC93-E315D71152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69575"/>
            <a:ext cx="6009861" cy="3260684"/>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7" name="Picture 6" descr="A screenshot of a computer screen&#10;&#10;Description automatically generated">
            <a:extLst>
              <a:ext uri="{FF2B5EF4-FFF2-40B4-BE49-F238E27FC236}">
                <a16:creationId xmlns:a16="http://schemas.microsoft.com/office/drawing/2014/main" id="{DC48794C-49F9-39B6-5705-DB487709F9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39" y="69576"/>
            <a:ext cx="5838006" cy="3251353"/>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9" name="Picture 8" descr="A screenshot of a computer screen">
            <a:extLst>
              <a:ext uri="{FF2B5EF4-FFF2-40B4-BE49-F238E27FC236}">
                <a16:creationId xmlns:a16="http://schemas.microsoft.com/office/drawing/2014/main" id="{8A0A680B-A7D0-5689-8B5C-3518FF1045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39" y="3442159"/>
            <a:ext cx="12019722" cy="3260684"/>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9772828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E456A-3127-DC10-5E5F-014235069879}"/>
              </a:ext>
            </a:extLst>
          </p:cNvPr>
          <p:cNvSpPr>
            <a:spLocks noGrp="1"/>
          </p:cNvSpPr>
          <p:nvPr>
            <p:ph type="title"/>
          </p:nvPr>
        </p:nvSpPr>
        <p:spPr/>
        <p:txBody>
          <a:bodyPr/>
          <a:lstStyle/>
          <a:p>
            <a:endParaRPr lang="en-US"/>
          </a:p>
        </p:txBody>
      </p:sp>
      <p:pic>
        <p:nvPicPr>
          <p:cNvPr id="5" name="Content Placeholder 4" descr="A screenshot of a computer&#10;&#10;Description automatically generated">
            <a:extLst>
              <a:ext uri="{FF2B5EF4-FFF2-40B4-BE49-F238E27FC236}">
                <a16:creationId xmlns:a16="http://schemas.microsoft.com/office/drawing/2014/main" id="{C7FF1A9D-E973-6845-21D0-E93BA2098B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39319" y="155643"/>
            <a:ext cx="6371616" cy="6546714"/>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7" name="Picture 6" descr="A screenshot of a computer screen&#10;&#10;Description automatically generated">
            <a:extLst>
              <a:ext uri="{FF2B5EF4-FFF2-40B4-BE49-F238E27FC236}">
                <a16:creationId xmlns:a16="http://schemas.microsoft.com/office/drawing/2014/main" id="{93812312-63B2-651B-46EE-00F41FE25F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65" y="155644"/>
            <a:ext cx="5658254" cy="6546714"/>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811831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5B89E5C5-A037-45B3-9D37-3658914D47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7" name="Picture 26">
            <a:extLst>
              <a:ext uri="{FF2B5EF4-FFF2-40B4-BE49-F238E27FC236}">
                <a16:creationId xmlns:a16="http://schemas.microsoft.com/office/drawing/2014/main" id="{5ACB93B0-521E-443D-9750-AFCFDDB3E8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9" name="Oval 28">
            <a:extLst>
              <a:ext uri="{FF2B5EF4-FFF2-40B4-BE49-F238E27FC236}">
                <a16:creationId xmlns:a16="http://schemas.microsoft.com/office/drawing/2014/main" id="{DA1DAC79-DDBA-4382-9D43-6E5F685B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5878"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1" name="Picture 30">
            <a:extLst>
              <a:ext uri="{FF2B5EF4-FFF2-40B4-BE49-F238E27FC236}">
                <a16:creationId xmlns:a16="http://schemas.microsoft.com/office/drawing/2014/main" id="{E0880F10-995F-4F01-A83B-7ECDB7BE79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3" name="Picture 32">
            <a:extLst>
              <a:ext uri="{FF2B5EF4-FFF2-40B4-BE49-F238E27FC236}">
                <a16:creationId xmlns:a16="http://schemas.microsoft.com/office/drawing/2014/main" id="{A2D49266-1F08-40F2-B0E1-1D919DCB57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5" name="Rectangle 34">
            <a:extLst>
              <a:ext uri="{FF2B5EF4-FFF2-40B4-BE49-F238E27FC236}">
                <a16:creationId xmlns:a16="http://schemas.microsoft.com/office/drawing/2014/main" id="{6AACA73D-178F-4CFC-99E3-9F4FCBBD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Content Placeholder 4" descr="A blue sphere with white text and people around it&#10;&#10;Description automatically generated">
            <a:extLst>
              <a:ext uri="{FF2B5EF4-FFF2-40B4-BE49-F238E27FC236}">
                <a16:creationId xmlns:a16="http://schemas.microsoft.com/office/drawing/2014/main" id="{D8700ACA-EE69-0325-BB61-BD1BAF0CFCB2}"/>
              </a:ext>
            </a:extLst>
          </p:cNvPr>
          <p:cNvPicPr>
            <a:picLocks noGrp="1" noChangeAspect="1"/>
          </p:cNvPicPr>
          <p:nvPr>
            <p:ph idx="1"/>
          </p:nvPr>
        </p:nvPicPr>
        <p:blipFill>
          <a:blip r:embed="rId8">
            <a:extLst>
              <a:ext uri="{28A0092B-C50C-407E-A947-70E740481C1C}">
                <a14:useLocalDpi xmlns:a14="http://schemas.microsoft.com/office/drawing/2010/main" val="0"/>
              </a:ext>
            </a:extLst>
          </a:blip>
          <a:srcRect l="7657" r="5232" b="1"/>
          <a:stretch/>
        </p:blipFill>
        <p:spPr>
          <a:xfrm>
            <a:off x="20" y="10"/>
            <a:ext cx="12191980" cy="6857990"/>
          </a:xfrm>
          <a:prstGeom prst="rect">
            <a:avLst/>
          </a:prstGeom>
        </p:spPr>
      </p:pic>
    </p:spTree>
    <p:extLst>
      <p:ext uri="{BB962C8B-B14F-4D97-AF65-F5344CB8AC3E}">
        <p14:creationId xmlns:p14="http://schemas.microsoft.com/office/powerpoint/2010/main" val="517751581"/>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B89E5C5-A037-45B3-9D37-3658914D47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1" name="Picture 20">
            <a:extLst>
              <a:ext uri="{FF2B5EF4-FFF2-40B4-BE49-F238E27FC236}">
                <a16:creationId xmlns:a16="http://schemas.microsoft.com/office/drawing/2014/main" id="{5ACB93B0-521E-443D-9750-AFCFDDB3E8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2" name="Oval 21">
            <a:extLst>
              <a:ext uri="{FF2B5EF4-FFF2-40B4-BE49-F238E27FC236}">
                <a16:creationId xmlns:a16="http://schemas.microsoft.com/office/drawing/2014/main" id="{DA1DAC79-DDBA-4382-9D43-6E5F685B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5878"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3" name="Picture 22">
            <a:extLst>
              <a:ext uri="{FF2B5EF4-FFF2-40B4-BE49-F238E27FC236}">
                <a16:creationId xmlns:a16="http://schemas.microsoft.com/office/drawing/2014/main" id="{E0880F10-995F-4F01-A83B-7ECDB7BE79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4" name="Picture 23">
            <a:extLst>
              <a:ext uri="{FF2B5EF4-FFF2-40B4-BE49-F238E27FC236}">
                <a16:creationId xmlns:a16="http://schemas.microsoft.com/office/drawing/2014/main" id="{A2D49266-1F08-40F2-B0E1-1D919DCB57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6AACA73D-178F-4CFC-99E3-9F4FCBBD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Content Placeholder 4" descr="A large machine in a factory&#10;&#10;Description automatically generated">
            <a:extLst>
              <a:ext uri="{FF2B5EF4-FFF2-40B4-BE49-F238E27FC236}">
                <a16:creationId xmlns:a16="http://schemas.microsoft.com/office/drawing/2014/main" id="{4AB7E707-5691-1B27-1E29-8F9D3136CB64}"/>
              </a:ext>
            </a:extLst>
          </p:cNvPr>
          <p:cNvPicPr>
            <a:picLocks noGrp="1" noChangeAspect="1"/>
          </p:cNvPicPr>
          <p:nvPr>
            <p:ph idx="1"/>
          </p:nvPr>
        </p:nvPicPr>
        <p:blipFill>
          <a:blip r:embed="rId7">
            <a:extLst>
              <a:ext uri="{28A0092B-C50C-407E-A947-70E740481C1C}">
                <a14:useLocalDpi xmlns:a14="http://schemas.microsoft.com/office/drawing/2010/main" val="0"/>
              </a:ext>
            </a:extLst>
          </a:blip>
          <a:srcRect l="444"/>
          <a:stretch/>
        </p:blipFill>
        <p:spPr>
          <a:xfrm>
            <a:off x="20" y="10"/>
            <a:ext cx="12191980" cy="6857990"/>
          </a:xfrm>
          <a:prstGeom prst="rect">
            <a:avLst/>
          </a:prstGeom>
        </p:spPr>
      </p:pic>
      <p:sp>
        <p:nvSpPr>
          <p:cNvPr id="6" name="Rectangle 5">
            <a:extLst>
              <a:ext uri="{FF2B5EF4-FFF2-40B4-BE49-F238E27FC236}">
                <a16:creationId xmlns:a16="http://schemas.microsoft.com/office/drawing/2014/main" id="{E11FB311-39A9-0021-682C-21E4F9CE7F65}"/>
              </a:ext>
            </a:extLst>
          </p:cNvPr>
          <p:cNvSpPr/>
          <p:nvPr/>
        </p:nvSpPr>
        <p:spPr>
          <a:xfrm>
            <a:off x="0" y="0"/>
            <a:ext cx="12192000" cy="6858000"/>
          </a:xfrm>
          <a:prstGeom prst="rect">
            <a:avLst/>
          </a:prstGeom>
          <a:solidFill>
            <a:schemeClr val="bg1">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70A443B-FD18-54C1-96E1-86EBF3BE1E1E}"/>
              </a:ext>
            </a:extLst>
          </p:cNvPr>
          <p:cNvSpPr txBox="1"/>
          <p:nvPr/>
        </p:nvSpPr>
        <p:spPr>
          <a:xfrm>
            <a:off x="846306" y="710119"/>
            <a:ext cx="11138171" cy="523220"/>
          </a:xfrm>
          <a:prstGeom prst="rect">
            <a:avLst/>
          </a:prstGeom>
          <a:noFill/>
        </p:spPr>
        <p:txBody>
          <a:bodyPr wrap="square" rtlCol="0">
            <a:spAutoFit/>
          </a:bodyPr>
          <a:lstStyle/>
          <a:p>
            <a:r>
              <a:rPr lang="en-US" sz="2800" b="1" i="1" u="sng">
                <a:solidFill>
                  <a:srgbClr val="FF0000"/>
                </a:solidFill>
              </a:rPr>
              <a:t>Problem Statement:</a:t>
            </a:r>
            <a:endParaRPr lang="en-US" sz="2800"/>
          </a:p>
        </p:txBody>
      </p:sp>
      <p:sp>
        <p:nvSpPr>
          <p:cNvPr id="11" name="TextBox 10">
            <a:extLst>
              <a:ext uri="{FF2B5EF4-FFF2-40B4-BE49-F238E27FC236}">
                <a16:creationId xmlns:a16="http://schemas.microsoft.com/office/drawing/2014/main" id="{19823056-1686-B98E-6631-885FD3356716}"/>
              </a:ext>
            </a:extLst>
          </p:cNvPr>
          <p:cNvSpPr txBox="1"/>
          <p:nvPr/>
        </p:nvSpPr>
        <p:spPr>
          <a:xfrm>
            <a:off x="116732" y="1600200"/>
            <a:ext cx="12075268" cy="3385542"/>
          </a:xfrm>
          <a:prstGeom prst="rect">
            <a:avLst/>
          </a:prstGeom>
          <a:noFill/>
        </p:spPr>
        <p:txBody>
          <a:bodyPr wrap="square" rtlCol="0">
            <a:spAutoFit/>
          </a:bodyPr>
          <a:lstStyle/>
          <a:p>
            <a:r>
              <a:rPr lang="en-US" sz="2800" b="1" i="1"/>
              <a:t>Manufacturing plants face a continuous challenge in improving product quality and reducing </a:t>
            </a:r>
            <a:r>
              <a:rPr lang="en-US" sz="2800" b="1" i="1" err="1"/>
              <a:t>non compliant</a:t>
            </a:r>
            <a:r>
              <a:rPr lang="en-US" sz="2800" b="1" i="1"/>
              <a:t> production. This waste leads to significant financial losses and negatively impacts the plant's overall efficiency. With the increasing complexity of production processes and the variety of variables affecting quality, it becomes difficult for supervisors and manufacturers to identify patterns and influencing factors early enough</a:t>
            </a:r>
          </a:p>
          <a:p>
            <a:endParaRPr lang="en-US"/>
          </a:p>
        </p:txBody>
      </p:sp>
    </p:spTree>
    <p:extLst>
      <p:ext uri="{BB962C8B-B14F-4D97-AF65-F5344CB8AC3E}">
        <p14:creationId xmlns:p14="http://schemas.microsoft.com/office/powerpoint/2010/main" val="2594021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9787B81-C7DF-412B-A405-EF4454012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up of darts in the bullseye&#10;&#10;Description automatically generated">
            <a:extLst>
              <a:ext uri="{FF2B5EF4-FFF2-40B4-BE49-F238E27FC236}">
                <a16:creationId xmlns:a16="http://schemas.microsoft.com/office/drawing/2014/main" id="{596D4233-BA45-EFE7-3881-700C8A140E45}"/>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t="29074" b="28879"/>
          <a:stretch/>
        </p:blipFill>
        <p:spPr>
          <a:xfrm>
            <a:off x="20" y="-1"/>
            <a:ext cx="12191980" cy="6858000"/>
          </a:xfrm>
          <a:prstGeom prst="rect">
            <a:avLst/>
          </a:prstGeom>
        </p:spPr>
      </p:pic>
      <p:sp>
        <p:nvSpPr>
          <p:cNvPr id="2" name="Title 1">
            <a:extLst>
              <a:ext uri="{FF2B5EF4-FFF2-40B4-BE49-F238E27FC236}">
                <a16:creationId xmlns:a16="http://schemas.microsoft.com/office/drawing/2014/main" id="{E9420701-878A-05A8-B98B-8ABDA5CBF960}"/>
              </a:ext>
            </a:extLst>
          </p:cNvPr>
          <p:cNvSpPr>
            <a:spLocks noGrp="1"/>
          </p:cNvSpPr>
          <p:nvPr>
            <p:ph type="title"/>
          </p:nvPr>
        </p:nvSpPr>
        <p:spPr>
          <a:xfrm>
            <a:off x="646111" y="452718"/>
            <a:ext cx="9404723" cy="1400530"/>
          </a:xfrm>
        </p:spPr>
        <p:txBody>
          <a:bodyPr>
            <a:normAutofit/>
          </a:bodyPr>
          <a:lstStyle/>
          <a:p>
            <a:r>
              <a:rPr lang="en-US"/>
              <a:t>         </a:t>
            </a:r>
            <a:br>
              <a:rPr lang="en-US"/>
            </a:br>
            <a:r>
              <a:rPr lang="en-US"/>
              <a:t>              </a:t>
            </a:r>
            <a:r>
              <a:rPr lang="en-US" b="1" i="1"/>
              <a:t>Project Objectives</a:t>
            </a:r>
          </a:p>
        </p:txBody>
      </p:sp>
      <p:sp>
        <p:nvSpPr>
          <p:cNvPr id="9" name="Content Placeholder 8">
            <a:extLst>
              <a:ext uri="{FF2B5EF4-FFF2-40B4-BE49-F238E27FC236}">
                <a16:creationId xmlns:a16="http://schemas.microsoft.com/office/drawing/2014/main" id="{4BCD959C-67C6-8E95-7CBD-0EFA25726C0D}"/>
              </a:ext>
            </a:extLst>
          </p:cNvPr>
          <p:cNvSpPr>
            <a:spLocks noGrp="1"/>
          </p:cNvSpPr>
          <p:nvPr>
            <p:ph idx="1"/>
          </p:nvPr>
        </p:nvSpPr>
        <p:spPr>
          <a:xfrm>
            <a:off x="1103312" y="2052918"/>
            <a:ext cx="8946541" cy="4195481"/>
          </a:xfrm>
        </p:spPr>
        <p:txBody>
          <a:bodyPr>
            <a:noAutofit/>
          </a:bodyPr>
          <a:lstStyle/>
          <a:p>
            <a:endParaRPr lang="en-US" sz="2400" b="1"/>
          </a:p>
          <a:p>
            <a:r>
              <a:rPr lang="en-US" sz="2400" b="1"/>
              <a:t> </a:t>
            </a:r>
            <a:r>
              <a:rPr lang="en-US" sz="2800" b="1" i="1"/>
              <a:t>Improve Production Quality by using machine learning models to predict faults and defects at various stages of production. </a:t>
            </a:r>
          </a:p>
          <a:p>
            <a:pPr marL="0" indent="0">
              <a:buNone/>
            </a:pPr>
            <a:endParaRPr lang="en-US" sz="2800" b="1" i="1"/>
          </a:p>
          <a:p>
            <a:r>
              <a:rPr lang="en-US" sz="2800" b="1" i="1"/>
              <a:t> Reduce Waste by identifying errors and defects in products early and minimizing costs related to non-compliant production. </a:t>
            </a:r>
          </a:p>
          <a:p>
            <a:pPr marL="0" indent="0">
              <a:buNone/>
            </a:pPr>
            <a:endParaRPr lang="en-US" sz="2400" b="1"/>
          </a:p>
        </p:txBody>
      </p:sp>
    </p:spTree>
    <p:extLst>
      <p:ext uri="{BB962C8B-B14F-4D97-AF65-F5344CB8AC3E}">
        <p14:creationId xmlns:p14="http://schemas.microsoft.com/office/powerpoint/2010/main" val="31991129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9787B81-C7DF-412B-A405-EF4454012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up of darts in the bullseye&#10;&#10;Description automatically generated">
            <a:extLst>
              <a:ext uri="{FF2B5EF4-FFF2-40B4-BE49-F238E27FC236}">
                <a16:creationId xmlns:a16="http://schemas.microsoft.com/office/drawing/2014/main" id="{FBC5BEC2-105B-21D5-7A2A-2E36D5721D5D}"/>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t="29074" b="28879"/>
          <a:stretch/>
        </p:blipFill>
        <p:spPr>
          <a:xfrm>
            <a:off x="20" y="-1"/>
            <a:ext cx="12191980" cy="6858000"/>
          </a:xfrm>
          <a:prstGeom prst="rect">
            <a:avLst/>
          </a:prstGeom>
        </p:spPr>
      </p:pic>
      <p:sp>
        <p:nvSpPr>
          <p:cNvPr id="9" name="Content Placeholder 8">
            <a:extLst>
              <a:ext uri="{FF2B5EF4-FFF2-40B4-BE49-F238E27FC236}">
                <a16:creationId xmlns:a16="http://schemas.microsoft.com/office/drawing/2014/main" id="{B3697BA1-9437-63C2-0C82-DA3BC91F01E9}"/>
              </a:ext>
            </a:extLst>
          </p:cNvPr>
          <p:cNvSpPr>
            <a:spLocks noGrp="1"/>
          </p:cNvSpPr>
          <p:nvPr>
            <p:ph idx="1"/>
          </p:nvPr>
        </p:nvSpPr>
        <p:spPr>
          <a:xfrm>
            <a:off x="952794" y="1620177"/>
            <a:ext cx="8946541" cy="4195481"/>
          </a:xfrm>
        </p:spPr>
        <p:txBody>
          <a:bodyPr>
            <a:noAutofit/>
          </a:bodyPr>
          <a:lstStyle/>
          <a:p>
            <a:r>
              <a:rPr lang="en-US" sz="2800" b="1" i="1"/>
              <a:t> Manage Big Data using the Data Lake and Data Warehouse approach, allowing the plant to leverage all production data for advanced analytics. </a:t>
            </a:r>
          </a:p>
          <a:p>
            <a:endParaRPr lang="en-US" sz="2800" b="1" i="1"/>
          </a:p>
          <a:p>
            <a:r>
              <a:rPr lang="en-US" sz="2800" b="1" i="1"/>
              <a:t> Enhance Preventive Maintenance by determining optimal equipment maintenance times based on data-driven performance analysis</a:t>
            </a:r>
          </a:p>
        </p:txBody>
      </p:sp>
    </p:spTree>
    <p:extLst>
      <p:ext uri="{BB962C8B-B14F-4D97-AF65-F5344CB8AC3E}">
        <p14:creationId xmlns:p14="http://schemas.microsoft.com/office/powerpoint/2010/main" val="8859882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9787B81-C7DF-412B-A405-EF4454012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een line going up on a black screen&#10;&#10;Description automatically generated">
            <a:extLst>
              <a:ext uri="{FF2B5EF4-FFF2-40B4-BE49-F238E27FC236}">
                <a16:creationId xmlns:a16="http://schemas.microsoft.com/office/drawing/2014/main" id="{E4546D19-B624-627A-A81B-7DCD1F8EB178}"/>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t="16836" b="8164"/>
          <a:stretch/>
        </p:blipFill>
        <p:spPr>
          <a:xfrm>
            <a:off x="20" y="-1"/>
            <a:ext cx="12191980" cy="6858000"/>
          </a:xfrm>
          <a:prstGeom prst="rect">
            <a:avLst/>
          </a:prstGeom>
        </p:spPr>
      </p:pic>
      <p:sp>
        <p:nvSpPr>
          <p:cNvPr id="2" name="Title 1">
            <a:extLst>
              <a:ext uri="{FF2B5EF4-FFF2-40B4-BE49-F238E27FC236}">
                <a16:creationId xmlns:a16="http://schemas.microsoft.com/office/drawing/2014/main" id="{A86DB2E3-AB67-0E3E-0959-08FCD7924A49}"/>
              </a:ext>
            </a:extLst>
          </p:cNvPr>
          <p:cNvSpPr>
            <a:spLocks noGrp="1"/>
          </p:cNvSpPr>
          <p:nvPr>
            <p:ph type="title"/>
          </p:nvPr>
        </p:nvSpPr>
        <p:spPr>
          <a:xfrm>
            <a:off x="646111" y="452718"/>
            <a:ext cx="9404723" cy="1400530"/>
          </a:xfrm>
        </p:spPr>
        <p:txBody>
          <a:bodyPr>
            <a:normAutofit/>
          </a:bodyPr>
          <a:lstStyle/>
          <a:p>
            <a:br>
              <a:rPr lang="en-US"/>
            </a:br>
            <a:r>
              <a:rPr lang="en-US"/>
              <a:t>             </a:t>
            </a:r>
            <a:r>
              <a:rPr lang="en-US" b="1" i="1"/>
              <a:t>Expected Outcomes</a:t>
            </a:r>
          </a:p>
        </p:txBody>
      </p:sp>
      <p:sp>
        <p:nvSpPr>
          <p:cNvPr id="9" name="Content Placeholder 8">
            <a:extLst>
              <a:ext uri="{FF2B5EF4-FFF2-40B4-BE49-F238E27FC236}">
                <a16:creationId xmlns:a16="http://schemas.microsoft.com/office/drawing/2014/main" id="{8BE31FF4-0083-9D4B-6185-700C3B935816}"/>
              </a:ext>
            </a:extLst>
          </p:cNvPr>
          <p:cNvSpPr>
            <a:spLocks noGrp="1"/>
          </p:cNvSpPr>
          <p:nvPr>
            <p:ph idx="1"/>
          </p:nvPr>
        </p:nvSpPr>
        <p:spPr>
          <a:xfrm>
            <a:off x="1103312" y="2052918"/>
            <a:ext cx="8946541" cy="4195481"/>
          </a:xfrm>
        </p:spPr>
        <p:txBody>
          <a:bodyPr>
            <a:normAutofit/>
          </a:bodyPr>
          <a:lstStyle/>
          <a:p>
            <a:endParaRPr lang="en-US"/>
          </a:p>
          <a:p>
            <a:r>
              <a:rPr lang="en-US" sz="2800" b="1" i="1"/>
              <a:t> Improved Product Quality : By reducing the number of defects detected during or after production. </a:t>
            </a:r>
          </a:p>
          <a:p>
            <a:pPr marL="0" indent="0">
              <a:buNone/>
            </a:pPr>
            <a:endParaRPr lang="en-US" sz="2800" b="1" i="1"/>
          </a:p>
          <a:p>
            <a:r>
              <a:rPr lang="en-US" sz="2800" b="1" i="1"/>
              <a:t> Waste Reduction and Cost Savings : Through early detection of potential issues that lead to rejected products</a:t>
            </a:r>
          </a:p>
        </p:txBody>
      </p:sp>
    </p:spTree>
    <p:extLst>
      <p:ext uri="{BB962C8B-B14F-4D97-AF65-F5344CB8AC3E}">
        <p14:creationId xmlns:p14="http://schemas.microsoft.com/office/powerpoint/2010/main" val="13055374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9787B81-C7DF-412B-A405-EF4454012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een line going up on a black screen&#10;&#10;Description automatically generated">
            <a:extLst>
              <a:ext uri="{FF2B5EF4-FFF2-40B4-BE49-F238E27FC236}">
                <a16:creationId xmlns:a16="http://schemas.microsoft.com/office/drawing/2014/main" id="{1E41C2AF-C9A8-F962-F983-C865DF097F76}"/>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t="16836" b="8164"/>
          <a:stretch/>
        </p:blipFill>
        <p:spPr>
          <a:xfrm>
            <a:off x="20" y="-1"/>
            <a:ext cx="12191980" cy="6858000"/>
          </a:xfrm>
          <a:prstGeom prst="rect">
            <a:avLst/>
          </a:prstGeom>
        </p:spPr>
      </p:pic>
      <p:sp>
        <p:nvSpPr>
          <p:cNvPr id="2" name="Title 1">
            <a:extLst>
              <a:ext uri="{FF2B5EF4-FFF2-40B4-BE49-F238E27FC236}">
                <a16:creationId xmlns:a16="http://schemas.microsoft.com/office/drawing/2014/main" id="{5E85D83D-7692-6618-2D08-87528ACAB416}"/>
              </a:ext>
            </a:extLst>
          </p:cNvPr>
          <p:cNvSpPr>
            <a:spLocks noGrp="1"/>
          </p:cNvSpPr>
          <p:nvPr>
            <p:ph type="title"/>
          </p:nvPr>
        </p:nvSpPr>
        <p:spPr>
          <a:xfrm>
            <a:off x="646111" y="452718"/>
            <a:ext cx="9404723" cy="1400530"/>
          </a:xfrm>
        </p:spPr>
        <p:txBody>
          <a:bodyPr>
            <a:normAutofit/>
          </a:bodyPr>
          <a:lstStyle/>
          <a:p>
            <a:br>
              <a:rPr lang="en-US" b="1" i="1"/>
            </a:br>
            <a:r>
              <a:rPr lang="en-US" b="1" i="1"/>
              <a:t>            </a:t>
            </a:r>
            <a:endParaRPr lang="en-US"/>
          </a:p>
        </p:txBody>
      </p:sp>
      <p:sp>
        <p:nvSpPr>
          <p:cNvPr id="9" name="Content Placeholder 8">
            <a:extLst>
              <a:ext uri="{FF2B5EF4-FFF2-40B4-BE49-F238E27FC236}">
                <a16:creationId xmlns:a16="http://schemas.microsoft.com/office/drawing/2014/main" id="{1665B397-C0AE-D8C0-900E-969E19D42933}"/>
              </a:ext>
            </a:extLst>
          </p:cNvPr>
          <p:cNvSpPr>
            <a:spLocks noGrp="1"/>
          </p:cNvSpPr>
          <p:nvPr>
            <p:ph idx="1"/>
          </p:nvPr>
        </p:nvSpPr>
        <p:spPr>
          <a:xfrm>
            <a:off x="1104293" y="1152983"/>
            <a:ext cx="8946541" cy="4195481"/>
          </a:xfrm>
        </p:spPr>
        <p:txBody>
          <a:bodyPr>
            <a:normAutofit/>
          </a:bodyPr>
          <a:lstStyle/>
          <a:p>
            <a:endParaRPr lang="en-US"/>
          </a:p>
          <a:p>
            <a:r>
              <a:rPr lang="en-US" sz="2800" b="1" i="1"/>
              <a:t>Increased Equipment Efficiency : Continuous monitoring of equipment performance to ensure optimal operation and reduced downtime. </a:t>
            </a:r>
          </a:p>
          <a:p>
            <a:pPr marL="0" indent="0">
              <a:buNone/>
            </a:pPr>
            <a:endParaRPr lang="en-US" sz="2800" b="1" i="1"/>
          </a:p>
          <a:p>
            <a:r>
              <a:rPr lang="en-US" sz="2800" b="1" i="1"/>
              <a:t> Enhanced Operational Efficiency : Improving manufacturing processes and minimizing production downtime, leading to higher competitiveness for the plant</a:t>
            </a:r>
          </a:p>
        </p:txBody>
      </p:sp>
    </p:spTree>
    <p:extLst>
      <p:ext uri="{BB962C8B-B14F-4D97-AF65-F5344CB8AC3E}">
        <p14:creationId xmlns:p14="http://schemas.microsoft.com/office/powerpoint/2010/main" val="4243107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9787B81-C7DF-412B-A405-EF4454012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erson standing in front of a large screen&#10;&#10;Description automatically generated">
            <a:extLst>
              <a:ext uri="{FF2B5EF4-FFF2-40B4-BE49-F238E27FC236}">
                <a16:creationId xmlns:a16="http://schemas.microsoft.com/office/drawing/2014/main" id="{EA1DC5CC-2F4F-7FB5-6327-028508A55EBB}"/>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r="444"/>
          <a:stretch/>
        </p:blipFill>
        <p:spPr>
          <a:xfrm>
            <a:off x="20" y="-1"/>
            <a:ext cx="12191980" cy="6858000"/>
          </a:xfrm>
          <a:prstGeom prst="rect">
            <a:avLst/>
          </a:prstGeom>
        </p:spPr>
      </p:pic>
      <p:sp>
        <p:nvSpPr>
          <p:cNvPr id="2" name="Title 1">
            <a:extLst>
              <a:ext uri="{FF2B5EF4-FFF2-40B4-BE49-F238E27FC236}">
                <a16:creationId xmlns:a16="http://schemas.microsoft.com/office/drawing/2014/main" id="{9CBF2FDA-B60B-0393-6A32-5FB7F3F5BF84}"/>
              </a:ext>
            </a:extLst>
          </p:cNvPr>
          <p:cNvSpPr>
            <a:spLocks noGrp="1"/>
          </p:cNvSpPr>
          <p:nvPr>
            <p:ph type="title"/>
          </p:nvPr>
        </p:nvSpPr>
        <p:spPr>
          <a:xfrm>
            <a:off x="646111" y="452718"/>
            <a:ext cx="9404723" cy="1400530"/>
          </a:xfrm>
        </p:spPr>
        <p:txBody>
          <a:bodyPr>
            <a:normAutofit/>
          </a:bodyPr>
          <a:lstStyle/>
          <a:p>
            <a:r>
              <a:rPr lang="en-US" sz="3600" b="1" i="1">
                <a:solidFill>
                  <a:srgbClr val="00B0F0"/>
                </a:solidFill>
              </a:rPr>
              <a:t>Technologies Used :</a:t>
            </a:r>
          </a:p>
        </p:txBody>
      </p:sp>
      <p:sp>
        <p:nvSpPr>
          <p:cNvPr id="9" name="Content Placeholder 8">
            <a:extLst>
              <a:ext uri="{FF2B5EF4-FFF2-40B4-BE49-F238E27FC236}">
                <a16:creationId xmlns:a16="http://schemas.microsoft.com/office/drawing/2014/main" id="{06B2C33C-1F34-CA0F-AD80-BDD95C53B9EA}"/>
              </a:ext>
            </a:extLst>
          </p:cNvPr>
          <p:cNvSpPr>
            <a:spLocks noGrp="1"/>
          </p:cNvSpPr>
          <p:nvPr>
            <p:ph idx="1"/>
          </p:nvPr>
        </p:nvSpPr>
        <p:spPr>
          <a:xfrm>
            <a:off x="646111" y="1854959"/>
            <a:ext cx="11036807" cy="4393440"/>
          </a:xfrm>
        </p:spPr>
        <p:txBody>
          <a:bodyPr vert="horz" lIns="91440" tIns="45720" rIns="91440" bIns="45720" rtlCol="0" anchor="t">
            <a:normAutofit/>
          </a:bodyPr>
          <a:lstStyle/>
          <a:p>
            <a:pPr marL="0" indent="0">
              <a:buNone/>
            </a:pPr>
            <a:r>
              <a:rPr lang="en-US" b="1" i="1"/>
              <a:t>• Microsoft Azure Data Lake for storing unstructured data from all factory systems.</a:t>
            </a:r>
          </a:p>
          <a:p>
            <a:pPr marL="0" indent="0">
              <a:buNone/>
            </a:pPr>
            <a:endParaRPr lang="en-US" b="1" i="1"/>
          </a:p>
          <a:p>
            <a:pPr marL="0" indent="0">
              <a:buNone/>
            </a:pPr>
            <a:r>
              <a:rPr lang="en-US" b="1" i="1"/>
              <a:t>• Azure Synapse Analytics (Data Warehouse) to organize and analyze structured data from different sources And Making ML Modeling.</a:t>
            </a:r>
          </a:p>
          <a:p>
            <a:pPr marL="0" indent="0">
              <a:buNone/>
            </a:pPr>
            <a:r>
              <a:rPr lang="en-US" b="1" i="1"/>
              <a:t> </a:t>
            </a:r>
          </a:p>
          <a:p>
            <a:pPr marL="0" indent="0">
              <a:buNone/>
            </a:pPr>
            <a:r>
              <a:rPr lang="en-US" b="1" i="1"/>
              <a:t> • Power BI for interactive dashboards and reports to visualize performance. </a:t>
            </a:r>
          </a:p>
          <a:p>
            <a:pPr marL="0" indent="0">
              <a:buNone/>
            </a:pPr>
            <a:endParaRPr lang="en-US" b="1" i="1"/>
          </a:p>
          <a:p>
            <a:pPr marL="0" indent="0">
              <a:buNone/>
            </a:pPr>
            <a:r>
              <a:rPr lang="en-US" b="1" i="1"/>
              <a:t>• Microsoft SQL Server for managing structured data related to product quality and equipment performance.</a:t>
            </a:r>
          </a:p>
        </p:txBody>
      </p:sp>
    </p:spTree>
    <p:extLst>
      <p:ext uri="{BB962C8B-B14F-4D97-AF65-F5344CB8AC3E}">
        <p14:creationId xmlns:p14="http://schemas.microsoft.com/office/powerpoint/2010/main" val="3986232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Template>
  <Application>Microsoft Office PowerPoint</Application>
  <PresentationFormat>Widescreen</PresentationFormat>
  <Slides>37</Slides>
  <Notes>1</Notes>
  <HiddenSlides>0</HiddenSlide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Ion</vt:lpstr>
      <vt:lpstr>.</vt:lpstr>
      <vt:lpstr>Team members </vt:lpstr>
      <vt:lpstr>Agenda</vt:lpstr>
      <vt:lpstr>PowerPoint Presentation</vt:lpstr>
      <vt:lpstr>                        Project Objectives</vt:lpstr>
      <vt:lpstr>PowerPoint Presentation</vt:lpstr>
      <vt:lpstr>              Expected Outcomes</vt:lpstr>
      <vt:lpstr>             </vt:lpstr>
      <vt:lpstr>Technologies Used :</vt:lpstr>
      <vt:lpstr>Challenges:</vt:lpstr>
      <vt:lpstr>                                      Data Diversity </vt:lpstr>
      <vt:lpstr>                          Big Data Analysis</vt:lpstr>
      <vt:lpstr>                  Fault Prediction</vt:lpstr>
      <vt:lpstr>           Preventive Maintenance</vt:lpstr>
      <vt:lpstr>               System Components</vt:lpstr>
      <vt:lpstr> 1- Data Collection and Infrastructure Design Implement Data Warehouse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2- Machine Learning and Predictive Analytics      Development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3-Preliminary Analysis using power BI</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Mohamed Ezz</dc:creator>
  <cp:revision>5</cp:revision>
  <dcterms:created xsi:type="dcterms:W3CDTF">2024-10-16T11:08:11Z</dcterms:created>
  <dcterms:modified xsi:type="dcterms:W3CDTF">2024-10-22T16:55:26Z</dcterms:modified>
</cp:coreProperties>
</file>